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6" r:id="rId4"/>
    <p:sldId id="278" r:id="rId5"/>
    <p:sldId id="267" r:id="rId6"/>
    <p:sldId id="277" r:id="rId7"/>
    <p:sldId id="264" r:id="rId8"/>
    <p:sldId id="265" r:id="rId9"/>
    <p:sldId id="268" r:id="rId10"/>
    <p:sldId id="269" r:id="rId11"/>
    <p:sldId id="271" r:id="rId12"/>
    <p:sldId id="272" r:id="rId13"/>
    <p:sldId id="261" r:id="rId14"/>
    <p:sldId id="273" r:id="rId15"/>
    <p:sldId id="275" r:id="rId16"/>
    <p:sldId id="274" r:id="rId17"/>
    <p:sldId id="276"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0449" autoAdjust="0"/>
  </p:normalViewPr>
  <p:slideViewPr>
    <p:cSldViewPr snapToGrid="0">
      <p:cViewPr varScale="1">
        <p:scale>
          <a:sx n="166" d="100"/>
          <a:sy n="166" d="100"/>
        </p:scale>
        <p:origin x="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C2A8B-B824-4C8C-9D49-45DA5A232DEE}" type="datetimeFigureOut">
              <a:rPr lang="en-IN" smtClean="0"/>
              <a:t>13-12-2022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FBB67-A05D-4BF7-A944-B32B8F114F55}" type="slidenum">
              <a:rPr lang="en-IN" smtClean="0"/>
              <a:t>‹#›</a:t>
            </a:fld>
            <a:endParaRPr lang="en-IN"/>
          </a:p>
        </p:txBody>
      </p:sp>
    </p:spTree>
    <p:extLst>
      <p:ext uri="{BB962C8B-B14F-4D97-AF65-F5344CB8AC3E}">
        <p14:creationId xmlns:p14="http://schemas.microsoft.com/office/powerpoint/2010/main" val="1226590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1</a:t>
            </a:fld>
            <a:endParaRPr lang="en-IN"/>
          </a:p>
        </p:txBody>
      </p:sp>
    </p:spTree>
    <p:extLst>
      <p:ext uri="{BB962C8B-B14F-4D97-AF65-F5344CB8AC3E}">
        <p14:creationId xmlns:p14="http://schemas.microsoft.com/office/powerpoint/2010/main" val="36934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10</a:t>
            </a:fld>
            <a:endParaRPr lang="en-IN"/>
          </a:p>
        </p:txBody>
      </p:sp>
    </p:spTree>
    <p:extLst>
      <p:ext uri="{BB962C8B-B14F-4D97-AF65-F5344CB8AC3E}">
        <p14:creationId xmlns:p14="http://schemas.microsoft.com/office/powerpoint/2010/main" val="313989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11</a:t>
            </a:fld>
            <a:endParaRPr lang="en-IN"/>
          </a:p>
        </p:txBody>
      </p:sp>
    </p:spTree>
    <p:extLst>
      <p:ext uri="{BB962C8B-B14F-4D97-AF65-F5344CB8AC3E}">
        <p14:creationId xmlns:p14="http://schemas.microsoft.com/office/powerpoint/2010/main" val="3237918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12</a:t>
            </a:fld>
            <a:endParaRPr lang="en-IN"/>
          </a:p>
        </p:txBody>
      </p:sp>
    </p:spTree>
    <p:extLst>
      <p:ext uri="{BB962C8B-B14F-4D97-AF65-F5344CB8AC3E}">
        <p14:creationId xmlns:p14="http://schemas.microsoft.com/office/powerpoint/2010/main" val="4248518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fld id="{7CFFBB67-A05D-4BF7-A944-B32B8F114F55}" type="slidenum">
              <a:rPr lang="en-IN" smtClean="0"/>
              <a:t>13</a:t>
            </a:fld>
            <a:endParaRPr lang="en-IN"/>
          </a:p>
        </p:txBody>
      </p:sp>
    </p:spTree>
    <p:extLst>
      <p:ext uri="{BB962C8B-B14F-4D97-AF65-F5344CB8AC3E}">
        <p14:creationId xmlns:p14="http://schemas.microsoft.com/office/powerpoint/2010/main" val="3861037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fld id="{7CFFBB67-A05D-4BF7-A944-B32B8F114F55}" type="slidenum">
              <a:rPr lang="en-IN" smtClean="0"/>
              <a:t>14</a:t>
            </a:fld>
            <a:endParaRPr lang="en-IN"/>
          </a:p>
        </p:txBody>
      </p:sp>
    </p:spTree>
    <p:extLst>
      <p:ext uri="{BB962C8B-B14F-4D97-AF65-F5344CB8AC3E}">
        <p14:creationId xmlns:p14="http://schemas.microsoft.com/office/powerpoint/2010/main" val="1888055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fld id="{7CFFBB67-A05D-4BF7-A944-B32B8F114F55}" type="slidenum">
              <a:rPr lang="en-IN" smtClean="0"/>
              <a:t>15</a:t>
            </a:fld>
            <a:endParaRPr lang="en-IN"/>
          </a:p>
        </p:txBody>
      </p:sp>
    </p:spTree>
    <p:extLst>
      <p:ext uri="{BB962C8B-B14F-4D97-AF65-F5344CB8AC3E}">
        <p14:creationId xmlns:p14="http://schemas.microsoft.com/office/powerpoint/2010/main" val="3903214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fld id="{7CFFBB67-A05D-4BF7-A944-B32B8F114F55}" type="slidenum">
              <a:rPr lang="en-IN" smtClean="0"/>
              <a:t>16</a:t>
            </a:fld>
            <a:endParaRPr lang="en-IN"/>
          </a:p>
        </p:txBody>
      </p:sp>
    </p:spTree>
    <p:extLst>
      <p:ext uri="{BB962C8B-B14F-4D97-AF65-F5344CB8AC3E}">
        <p14:creationId xmlns:p14="http://schemas.microsoft.com/office/powerpoint/2010/main" val="373171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fld id="{7CFFBB67-A05D-4BF7-A944-B32B8F114F55}" type="slidenum">
              <a:rPr lang="en-IN" smtClean="0"/>
              <a:t>17</a:t>
            </a:fld>
            <a:endParaRPr lang="en-IN"/>
          </a:p>
        </p:txBody>
      </p:sp>
    </p:spTree>
    <p:extLst>
      <p:ext uri="{BB962C8B-B14F-4D97-AF65-F5344CB8AC3E}">
        <p14:creationId xmlns:p14="http://schemas.microsoft.com/office/powerpoint/2010/main" val="2290688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game will have a top down, isometric view which is like to Disco Elysium. Since we are trying to tell a story, the game mechanics will be based on the story and it will be mostly linear. The gameplay is inspired from “What remains of Edith Finch”  and is very narrative driven having effortless, easy and yet unique puzzles. </a:t>
            </a:r>
          </a:p>
          <a:p>
            <a:endParaRPr lang="en-IN" dirty="0"/>
          </a:p>
          <a:p>
            <a:r>
              <a:rPr lang="en-IN" dirty="0"/>
              <a:t>I’ve always liked prototyping games. Since this is my hons year project, I wanted to work on something more challenging and this project is a more ambitious that the other games I’ve worked on. It will be helpful to have it on my portfolio as I want to start my own Studio. This will showcase my design and development skills as well as being the team lead will show my project management.</a:t>
            </a:r>
          </a:p>
        </p:txBody>
      </p:sp>
      <p:sp>
        <p:nvSpPr>
          <p:cNvPr id="4" name="Slide Number Placeholder 3"/>
          <p:cNvSpPr>
            <a:spLocks noGrp="1"/>
          </p:cNvSpPr>
          <p:nvPr>
            <p:ph type="sldNum" sz="quarter" idx="5"/>
          </p:nvPr>
        </p:nvSpPr>
        <p:spPr/>
        <p:txBody>
          <a:bodyPr/>
          <a:lstStyle/>
          <a:p>
            <a:fld id="{7CFFBB67-A05D-4BF7-A944-B32B8F114F55}" type="slidenum">
              <a:rPr lang="en-IN" smtClean="0"/>
              <a:t>18</a:t>
            </a:fld>
            <a:endParaRPr lang="en-IN"/>
          </a:p>
        </p:txBody>
      </p:sp>
    </p:spTree>
    <p:extLst>
      <p:ext uri="{BB962C8B-B14F-4D97-AF65-F5344CB8AC3E}">
        <p14:creationId xmlns:p14="http://schemas.microsoft.com/office/powerpoint/2010/main" val="188792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2</a:t>
            </a:fld>
            <a:endParaRPr lang="en-IN"/>
          </a:p>
        </p:txBody>
      </p:sp>
    </p:spTree>
    <p:extLst>
      <p:ext uri="{BB962C8B-B14F-4D97-AF65-F5344CB8AC3E}">
        <p14:creationId xmlns:p14="http://schemas.microsoft.com/office/powerpoint/2010/main" val="248964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3</a:t>
            </a:fld>
            <a:endParaRPr lang="en-IN"/>
          </a:p>
        </p:txBody>
      </p:sp>
    </p:spTree>
    <p:extLst>
      <p:ext uri="{BB962C8B-B14F-4D97-AF65-F5344CB8AC3E}">
        <p14:creationId xmlns:p14="http://schemas.microsoft.com/office/powerpoint/2010/main" val="65562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4</a:t>
            </a:fld>
            <a:endParaRPr lang="en-IN"/>
          </a:p>
        </p:txBody>
      </p:sp>
    </p:spTree>
    <p:extLst>
      <p:ext uri="{BB962C8B-B14F-4D97-AF65-F5344CB8AC3E}">
        <p14:creationId xmlns:p14="http://schemas.microsoft.com/office/powerpoint/2010/main" val="349869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5</a:t>
            </a:fld>
            <a:endParaRPr lang="en-IN"/>
          </a:p>
        </p:txBody>
      </p:sp>
    </p:spTree>
    <p:extLst>
      <p:ext uri="{BB962C8B-B14F-4D97-AF65-F5344CB8AC3E}">
        <p14:creationId xmlns:p14="http://schemas.microsoft.com/office/powerpoint/2010/main" val="3508160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6</a:t>
            </a:fld>
            <a:endParaRPr lang="en-IN"/>
          </a:p>
        </p:txBody>
      </p:sp>
    </p:spTree>
    <p:extLst>
      <p:ext uri="{BB962C8B-B14F-4D97-AF65-F5344CB8AC3E}">
        <p14:creationId xmlns:p14="http://schemas.microsoft.com/office/powerpoint/2010/main" val="1897416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7</a:t>
            </a:fld>
            <a:endParaRPr lang="en-IN"/>
          </a:p>
        </p:txBody>
      </p:sp>
    </p:spTree>
    <p:extLst>
      <p:ext uri="{BB962C8B-B14F-4D97-AF65-F5344CB8AC3E}">
        <p14:creationId xmlns:p14="http://schemas.microsoft.com/office/powerpoint/2010/main" val="89855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8</a:t>
            </a:fld>
            <a:endParaRPr lang="en-IN"/>
          </a:p>
        </p:txBody>
      </p:sp>
    </p:spTree>
    <p:extLst>
      <p:ext uri="{BB962C8B-B14F-4D97-AF65-F5344CB8AC3E}">
        <p14:creationId xmlns:p14="http://schemas.microsoft.com/office/powerpoint/2010/main" val="727480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9</a:t>
            </a:fld>
            <a:endParaRPr lang="en-IN"/>
          </a:p>
        </p:txBody>
      </p:sp>
    </p:spTree>
    <p:extLst>
      <p:ext uri="{BB962C8B-B14F-4D97-AF65-F5344CB8AC3E}">
        <p14:creationId xmlns:p14="http://schemas.microsoft.com/office/powerpoint/2010/main" val="185821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B337-E06B-F89B-8DAA-C399DC9CC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0AB4D0-6270-D37D-1E74-215D8A85CB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9D3A5B-5F82-F7C1-226E-2D46CE68F646}"/>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5" name="Footer Placeholder 4">
            <a:extLst>
              <a:ext uri="{FF2B5EF4-FFF2-40B4-BE49-F238E27FC236}">
                <a16:creationId xmlns:a16="http://schemas.microsoft.com/office/drawing/2014/main" id="{F86FD43F-80D2-018F-62C7-E2B2936588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9A95B8-BB13-DBEE-FDDD-6EDE37CB53E6}"/>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3563171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A2A1-2916-1E5A-33A2-616D7F3793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00C9B8-D27A-61B1-DF55-4F7D3EC00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A33F8B-E2B8-03FB-48A7-795D401DD140}"/>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5" name="Footer Placeholder 4">
            <a:extLst>
              <a:ext uri="{FF2B5EF4-FFF2-40B4-BE49-F238E27FC236}">
                <a16:creationId xmlns:a16="http://schemas.microsoft.com/office/drawing/2014/main" id="{0CFF8F48-D931-DFD7-C60E-F741D00FB8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0E85D6-AE52-8EBE-E34B-CEC185BC0000}"/>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190309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6F386-A2A8-8FCF-7FCC-1491B44ACE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FF811E-B002-5AF2-4BF8-149B6DA5B7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327566-82F9-A54A-1A21-54963D3B3E88}"/>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5" name="Footer Placeholder 4">
            <a:extLst>
              <a:ext uri="{FF2B5EF4-FFF2-40B4-BE49-F238E27FC236}">
                <a16:creationId xmlns:a16="http://schemas.microsoft.com/office/drawing/2014/main" id="{0FA59FEB-BC63-A02B-5D15-A3B887BCA5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270F0E-C8B3-C2AA-7A49-A7A8AF300FC4}"/>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4031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8D3A-AC4A-54C8-B898-4267FA9364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B321C8-C09B-43F6-482B-1FE511791D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77B4C1-2B04-FBB5-1ED4-A2F14ECE100B}"/>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5" name="Footer Placeholder 4">
            <a:extLst>
              <a:ext uri="{FF2B5EF4-FFF2-40B4-BE49-F238E27FC236}">
                <a16:creationId xmlns:a16="http://schemas.microsoft.com/office/drawing/2014/main" id="{968CDD1B-2BEA-2DA5-0418-7628F8CFA2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E32A2F-0761-EFF2-4B31-3A750092F2A7}"/>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3957017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5496-3C3E-B1EA-9CFF-6938E8926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0980C1-3D2E-A245-8C1E-FA31982C7C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B3F64D-69C2-7834-2FEE-9D3DB0ECD900}"/>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5" name="Footer Placeholder 4">
            <a:extLst>
              <a:ext uri="{FF2B5EF4-FFF2-40B4-BE49-F238E27FC236}">
                <a16:creationId xmlns:a16="http://schemas.microsoft.com/office/drawing/2014/main" id="{AAC44636-31D0-3A79-F790-AFA95FFCC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56168-7010-7FC8-1AC5-12E83796AC9B}"/>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3331280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A77C-BFAD-EAC6-5914-34F77165F9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0FDE57-99EA-3381-7B97-EC157C3B62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D125D3-C1D5-31BB-3D1F-FAC5E2D5D8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443015-94EC-C1F5-80B8-5985112A64B0}"/>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6" name="Footer Placeholder 5">
            <a:extLst>
              <a:ext uri="{FF2B5EF4-FFF2-40B4-BE49-F238E27FC236}">
                <a16:creationId xmlns:a16="http://schemas.microsoft.com/office/drawing/2014/main" id="{F8EEEB02-95B1-1ACE-99C5-9053F5173F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E74FF8-2DF9-49CF-D3CB-2423B8F0D67E}"/>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4133069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E374-1122-6B01-F3E7-927A89683F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07B032-FE6F-1D33-A966-701BCDBBC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523C97-ACB7-4D66-F6C2-B29C25C12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3B2FFE-85E6-D3F4-FF0F-87CD13891E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C19FD-00C6-B267-0978-EA387AE37B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CFF81A1-A6A6-AB68-D231-4E4A06111830}"/>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8" name="Footer Placeholder 7">
            <a:extLst>
              <a:ext uri="{FF2B5EF4-FFF2-40B4-BE49-F238E27FC236}">
                <a16:creationId xmlns:a16="http://schemas.microsoft.com/office/drawing/2014/main" id="{7B2DC0B0-018E-AEBF-349E-04DF57854F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9A17E8-29F9-12FD-986A-DFB942BC675F}"/>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859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CD87-B503-7E4F-6565-F17380E56AF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64253F-6E2C-C5F3-783E-A3B71C3FFB3E}"/>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4" name="Footer Placeholder 3">
            <a:extLst>
              <a:ext uri="{FF2B5EF4-FFF2-40B4-BE49-F238E27FC236}">
                <a16:creationId xmlns:a16="http://schemas.microsoft.com/office/drawing/2014/main" id="{BFB9C9E5-5F6C-2267-49DE-417650341B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4421EDA-2E61-885D-C07D-DB7592B4EA0D}"/>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910259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49B997-81BC-D1B6-437D-FD31874068AE}"/>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3" name="Footer Placeholder 2">
            <a:extLst>
              <a:ext uri="{FF2B5EF4-FFF2-40B4-BE49-F238E27FC236}">
                <a16:creationId xmlns:a16="http://schemas.microsoft.com/office/drawing/2014/main" id="{6B17EC47-FB0B-394E-32CF-1BD5217A5F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CF0B70-D410-CB91-79FE-7DC495B448A6}"/>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1572575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4500-B916-9D23-A05C-86460176AD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12115C-A645-9E55-1AB6-E7994C3AF9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3B2048-4374-015F-D28C-0D4A0351B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A9ED93-C909-CDE4-EA5C-F87C08169C58}"/>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6" name="Footer Placeholder 5">
            <a:extLst>
              <a:ext uri="{FF2B5EF4-FFF2-40B4-BE49-F238E27FC236}">
                <a16:creationId xmlns:a16="http://schemas.microsoft.com/office/drawing/2014/main" id="{984A8519-84EB-FDC1-450C-FCB8D4BA47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FFDC53-DF18-3046-8AE6-6CB33B5A9DE2}"/>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125737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351E-1F94-46A7-4A05-5628898CA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DF7425-BE32-2F31-268A-8390B013F6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503EDE-A457-0852-1EE6-AA670BFF1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F6DCA-2C19-286A-B9EE-92ABB91FCFD7}"/>
              </a:ext>
            </a:extLst>
          </p:cNvPr>
          <p:cNvSpPr>
            <a:spLocks noGrp="1"/>
          </p:cNvSpPr>
          <p:nvPr>
            <p:ph type="dt" sz="half" idx="10"/>
          </p:nvPr>
        </p:nvSpPr>
        <p:spPr/>
        <p:txBody>
          <a:bodyPr/>
          <a:lstStyle/>
          <a:p>
            <a:fld id="{6DCFC1F5-745C-451C-A43A-1076D5FDF378}" type="datetimeFigureOut">
              <a:rPr lang="en-IN" smtClean="0"/>
              <a:t>13-12-2022</a:t>
            </a:fld>
            <a:endParaRPr lang="en-IN"/>
          </a:p>
        </p:txBody>
      </p:sp>
      <p:sp>
        <p:nvSpPr>
          <p:cNvPr id="6" name="Footer Placeholder 5">
            <a:extLst>
              <a:ext uri="{FF2B5EF4-FFF2-40B4-BE49-F238E27FC236}">
                <a16:creationId xmlns:a16="http://schemas.microsoft.com/office/drawing/2014/main" id="{DAAB1C2F-79B9-92FD-493A-CA2019870B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B1A405-1DA3-2F4D-F9E9-FD456B76D7FA}"/>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1366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662389-22C1-7EB2-45E0-A754E900B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1FD63B-0BFB-70A3-F54B-7E7464165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12C596-7134-FBC9-6F5A-4BE6C62CF8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FC1F5-745C-451C-A43A-1076D5FDF378}" type="datetimeFigureOut">
              <a:rPr lang="en-IN" smtClean="0"/>
              <a:t>13-12-2022</a:t>
            </a:fld>
            <a:endParaRPr lang="en-IN"/>
          </a:p>
        </p:txBody>
      </p:sp>
      <p:sp>
        <p:nvSpPr>
          <p:cNvPr id="5" name="Footer Placeholder 4">
            <a:extLst>
              <a:ext uri="{FF2B5EF4-FFF2-40B4-BE49-F238E27FC236}">
                <a16:creationId xmlns:a16="http://schemas.microsoft.com/office/drawing/2014/main" id="{9DEE2A98-249B-C2E5-E01B-92BECBB25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6A5573-22D9-A5A8-B16D-D823C92B2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4D293-D9A0-4426-8947-6C4001FC6C59}" type="slidenum">
              <a:rPr lang="en-IN" smtClean="0"/>
              <a:t>‹#›</a:t>
            </a:fld>
            <a:endParaRPr lang="en-IN"/>
          </a:p>
        </p:txBody>
      </p:sp>
    </p:spTree>
    <p:extLst>
      <p:ext uri="{BB962C8B-B14F-4D97-AF65-F5344CB8AC3E}">
        <p14:creationId xmlns:p14="http://schemas.microsoft.com/office/powerpoint/2010/main" val="3587886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ved=2ahUKEwiTn_3Js-r7AhUGXMAKHdHkBH0QFnoECA4QAw&amp;url=https%3A%2F%2Fvionixstudio.com%2F2022%2F02%2F12%2Furp-vs-hdrp-in-unity%2F%23%3A~%3Atext%3DUniversal%2520render%2520pipeline%2520is%2520built%2Cdefinition%2520graphics%2520on%2520capable%2520platforms.%26text%3DYou%2520can%2520import%2520URP%2520and%2520HDRP%2520from%2520the%2520package%2520manager.&amp;usg=AOvVaw2emB8-tfGtcnkENzmGLE9_" TargetMode="External"/><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video" Target="https://www.youtube.com/embed/YEfxcG4Am7w?feature=oembed" TargetMode="External"/><Relationship Id="rId5" Type="http://schemas.openxmlformats.org/officeDocument/2006/relationships/image" Target="../media/image2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ideo" Target="https://www.youtube.com/embed/GXam6p11NG0?feature=oembed"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8G0_9fyFGpGbkAQu6TFijp1GNKecW88z/view?usp=share_link"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docs.google.com/presentation/d/17MfrBBHQOIL37g_oocB7MWAuU4aHCSGOK-DKaNZ-RjE/edit?usp=sharing"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ideo" Target="https://www.youtube.com/embed/vqST71CwuOY?feature=oembed" TargetMode="External"/><Relationship Id="rId5" Type="http://schemas.openxmlformats.org/officeDocument/2006/relationships/hyperlink" Target="https://shubhgawhade.itch.io/robolution" TargetMode="Externa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ideo" Target="https://www.youtube.com/embed/H-aQstPWRiw?feature=oembed"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6AE604-C909-B617-FE65-278BE47AC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66A4ED-A1CC-D59A-5EE3-6798C63A50A6}"/>
              </a:ext>
            </a:extLst>
          </p:cNvPr>
          <p:cNvSpPr>
            <a:spLocks noGrp="1"/>
          </p:cNvSpPr>
          <p:nvPr>
            <p:ph type="ctrTitle"/>
          </p:nvPr>
        </p:nvSpPr>
        <p:spPr/>
        <p:txBody>
          <a:bodyPr/>
          <a:lstStyle/>
          <a:p>
            <a:r>
              <a:rPr lang="en-US" dirty="0">
                <a:solidFill>
                  <a:schemeClr val="accent4">
                    <a:lumMod val="60000"/>
                    <a:lumOff val="40000"/>
                  </a:schemeClr>
                </a:solidFill>
              </a:rPr>
              <a:t>One-Way Ride</a:t>
            </a:r>
            <a:endParaRPr lang="en-IN" dirty="0">
              <a:solidFill>
                <a:schemeClr val="accent4">
                  <a:lumMod val="60000"/>
                  <a:lumOff val="40000"/>
                </a:schemeClr>
              </a:solidFill>
            </a:endParaRPr>
          </a:p>
        </p:txBody>
      </p:sp>
    </p:spTree>
    <p:extLst>
      <p:ext uri="{BB962C8B-B14F-4D97-AF65-F5344CB8AC3E}">
        <p14:creationId xmlns:p14="http://schemas.microsoft.com/office/powerpoint/2010/main" val="395248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724AB5-D968-AAA5-B9B6-39F559731F91}"/>
              </a:ext>
            </a:extLst>
          </p:cNvPr>
          <p:cNvSpPr txBox="1"/>
          <p:nvPr/>
        </p:nvSpPr>
        <p:spPr>
          <a:xfrm>
            <a:off x="1154992" y="6183869"/>
            <a:ext cx="9190568" cy="369332"/>
          </a:xfrm>
          <a:prstGeom prst="rect">
            <a:avLst/>
          </a:prstGeom>
          <a:noFill/>
        </p:spPr>
        <p:txBody>
          <a:bodyPr wrap="square" rtlCol="0">
            <a:spAutoFit/>
          </a:bodyPr>
          <a:lstStyle/>
          <a:p>
            <a:pPr algn="ctr"/>
            <a:r>
              <a:rPr lang="en-IN" dirty="0">
                <a:solidFill>
                  <a:schemeClr val="bg1"/>
                </a:solidFill>
              </a:rPr>
              <a:t>Choosing between </a:t>
            </a:r>
            <a:r>
              <a:rPr lang="en-IN" dirty="0">
                <a:solidFill>
                  <a:srgbClr val="FFFF00"/>
                </a:solidFill>
                <a:hlinkClick r:id="rId3">
                  <a:extLst>
                    <a:ext uri="{A12FA001-AC4F-418D-AE19-62706E023703}">
                      <ahyp:hlinkClr xmlns:ahyp="http://schemas.microsoft.com/office/drawing/2018/hyperlinkcolor" val="tx"/>
                    </a:ext>
                  </a:extLst>
                </a:hlinkClick>
              </a:rPr>
              <a:t>HDRP and URP</a:t>
            </a:r>
            <a:endParaRPr lang="en-IN" dirty="0">
              <a:solidFill>
                <a:srgbClr val="FFFF00"/>
              </a:solidFill>
            </a:endParaRPr>
          </a:p>
        </p:txBody>
      </p:sp>
      <p:pic>
        <p:nvPicPr>
          <p:cNvPr id="2050" name="Picture 2">
            <a:extLst>
              <a:ext uri="{FF2B5EF4-FFF2-40B4-BE49-F238E27FC236}">
                <a16:creationId xmlns:a16="http://schemas.microsoft.com/office/drawing/2014/main" id="{73CEA541-359F-0C0D-703B-CED58E732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36" y="3202879"/>
            <a:ext cx="5096933" cy="28451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6590005-69AE-CB2B-FE19-709E129D5B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67" y="3202879"/>
            <a:ext cx="5096933" cy="28431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6EBD830-74CB-3F89-D63B-6238C4A81B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167" y="304799"/>
            <a:ext cx="5096933" cy="26227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8596986-308F-2AF4-49F4-E3F7AED648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7002" y="304799"/>
            <a:ext cx="4851400" cy="272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65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724AB5-D968-AAA5-B9B6-39F559731F91}"/>
              </a:ext>
            </a:extLst>
          </p:cNvPr>
          <p:cNvSpPr txBox="1"/>
          <p:nvPr/>
        </p:nvSpPr>
        <p:spPr>
          <a:xfrm>
            <a:off x="4322233" y="5023935"/>
            <a:ext cx="7404100" cy="923330"/>
          </a:xfrm>
          <a:prstGeom prst="rect">
            <a:avLst/>
          </a:prstGeom>
          <a:noFill/>
        </p:spPr>
        <p:txBody>
          <a:bodyPr wrap="square" rtlCol="0">
            <a:spAutoFit/>
          </a:bodyPr>
          <a:lstStyle/>
          <a:p>
            <a:pPr algn="ctr"/>
            <a:r>
              <a:rPr lang="en-US" dirty="0">
                <a:solidFill>
                  <a:schemeClr val="bg1"/>
                </a:solidFill>
              </a:rPr>
              <a:t>Creating a dialogue system by reading player dialogues from a .txt file</a:t>
            </a:r>
          </a:p>
          <a:p>
            <a:pPr algn="ctr"/>
            <a:r>
              <a:rPr lang="en-US" dirty="0">
                <a:solidFill>
                  <a:schemeClr val="bg1"/>
                </a:solidFill>
              </a:rPr>
              <a:t>which splits the text which is in a new line and finished player dialogue which ends in a semi-colon(;) and testing it using temp files.</a:t>
            </a:r>
            <a:endParaRPr lang="en-IN" dirty="0">
              <a:solidFill>
                <a:schemeClr val="bg1"/>
              </a:solidFill>
            </a:endParaRPr>
          </a:p>
        </p:txBody>
      </p:sp>
      <p:pic>
        <p:nvPicPr>
          <p:cNvPr id="3" name="Picture 2">
            <a:extLst>
              <a:ext uri="{FF2B5EF4-FFF2-40B4-BE49-F238E27FC236}">
                <a16:creationId xmlns:a16="http://schemas.microsoft.com/office/drawing/2014/main" id="{DF8F8B2C-B38B-D3CA-7B99-B3EC561C1B92}"/>
              </a:ext>
            </a:extLst>
          </p:cNvPr>
          <p:cNvPicPr>
            <a:picLocks noChangeAspect="1"/>
          </p:cNvPicPr>
          <p:nvPr/>
        </p:nvPicPr>
        <p:blipFill>
          <a:blip r:embed="rId3"/>
          <a:stretch>
            <a:fillRect/>
          </a:stretch>
        </p:blipFill>
        <p:spPr>
          <a:xfrm>
            <a:off x="365810" y="139697"/>
            <a:ext cx="3727823" cy="6471529"/>
          </a:xfrm>
          <a:prstGeom prst="rect">
            <a:avLst/>
          </a:prstGeom>
        </p:spPr>
      </p:pic>
      <p:pic>
        <p:nvPicPr>
          <p:cNvPr id="6" name="Picture 5">
            <a:extLst>
              <a:ext uri="{FF2B5EF4-FFF2-40B4-BE49-F238E27FC236}">
                <a16:creationId xmlns:a16="http://schemas.microsoft.com/office/drawing/2014/main" id="{206CF27B-542A-48D1-F98A-24474F42BF16}"/>
              </a:ext>
            </a:extLst>
          </p:cNvPr>
          <p:cNvPicPr>
            <a:picLocks noChangeAspect="1"/>
          </p:cNvPicPr>
          <p:nvPr/>
        </p:nvPicPr>
        <p:blipFill>
          <a:blip r:embed="rId4"/>
          <a:stretch>
            <a:fillRect/>
          </a:stretch>
        </p:blipFill>
        <p:spPr>
          <a:xfrm>
            <a:off x="5602398" y="834744"/>
            <a:ext cx="4799323" cy="3225023"/>
          </a:xfrm>
          <a:prstGeom prst="rect">
            <a:avLst/>
          </a:prstGeom>
        </p:spPr>
      </p:pic>
    </p:spTree>
    <p:extLst>
      <p:ext uri="{BB962C8B-B14F-4D97-AF65-F5344CB8AC3E}">
        <p14:creationId xmlns:p14="http://schemas.microsoft.com/office/powerpoint/2010/main" val="1756490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Online Media 2" title="One-Way Ride Ragdoll">
            <a:hlinkClick r:id="" action="ppaction://media"/>
            <a:extLst>
              <a:ext uri="{FF2B5EF4-FFF2-40B4-BE49-F238E27FC236}">
                <a16:creationId xmlns:a16="http://schemas.microsoft.com/office/drawing/2014/main" id="{304DCC2B-DE09-736C-5F8F-F68D1D1E5C15}"/>
              </a:ext>
            </a:extLst>
          </p:cNvPr>
          <p:cNvPicPr>
            <a:picLocks noRot="1" noChangeAspect="1"/>
          </p:cNvPicPr>
          <p:nvPr>
            <a:videoFile r:link="rId1"/>
          </p:nvPr>
        </p:nvPicPr>
        <p:blipFill>
          <a:blip r:embed="rId4"/>
          <a:stretch>
            <a:fillRect/>
          </a:stretch>
        </p:blipFill>
        <p:spPr>
          <a:xfrm>
            <a:off x="302154" y="3429000"/>
            <a:ext cx="5750485" cy="3234648"/>
          </a:xfrm>
          <a:prstGeom prst="rect">
            <a:avLst/>
          </a:prstGeom>
        </p:spPr>
      </p:pic>
      <p:sp>
        <p:nvSpPr>
          <p:cNvPr id="4" name="TextBox 3">
            <a:extLst>
              <a:ext uri="{FF2B5EF4-FFF2-40B4-BE49-F238E27FC236}">
                <a16:creationId xmlns:a16="http://schemas.microsoft.com/office/drawing/2014/main" id="{9A724AB5-D968-AAA5-B9B6-39F559731F91}"/>
              </a:ext>
            </a:extLst>
          </p:cNvPr>
          <p:cNvSpPr txBox="1"/>
          <p:nvPr/>
        </p:nvSpPr>
        <p:spPr>
          <a:xfrm>
            <a:off x="6413499" y="1597030"/>
            <a:ext cx="5707381" cy="369332"/>
          </a:xfrm>
          <a:prstGeom prst="rect">
            <a:avLst/>
          </a:prstGeom>
          <a:noFill/>
        </p:spPr>
        <p:txBody>
          <a:bodyPr wrap="square" rtlCol="0">
            <a:spAutoFit/>
          </a:bodyPr>
          <a:lstStyle/>
          <a:p>
            <a:r>
              <a:rPr lang="en-IN" dirty="0">
                <a:solidFill>
                  <a:schemeClr val="bg1"/>
                </a:solidFill>
              </a:rPr>
              <a:t>Testing out Interaction system with dialogue system</a:t>
            </a:r>
            <a:endParaRPr lang="en-IN" dirty="0">
              <a:solidFill>
                <a:srgbClr val="FFFF00"/>
              </a:solidFill>
            </a:endParaRPr>
          </a:p>
        </p:txBody>
      </p:sp>
      <p:pic>
        <p:nvPicPr>
          <p:cNvPr id="3078" name="Picture 6">
            <a:extLst>
              <a:ext uri="{FF2B5EF4-FFF2-40B4-BE49-F238E27FC236}">
                <a16:creationId xmlns:a16="http://schemas.microsoft.com/office/drawing/2014/main" id="{873749AC-3CF9-8031-2193-DE22F77E7E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154" y="304798"/>
            <a:ext cx="5793845" cy="29537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11CEDE2-7ECE-79AD-A6BB-0A45F3A18167}"/>
              </a:ext>
            </a:extLst>
          </p:cNvPr>
          <p:cNvSpPr txBox="1"/>
          <p:nvPr/>
        </p:nvSpPr>
        <p:spPr>
          <a:xfrm>
            <a:off x="6413500" y="4891638"/>
            <a:ext cx="5707380" cy="369332"/>
          </a:xfrm>
          <a:prstGeom prst="rect">
            <a:avLst/>
          </a:prstGeom>
          <a:noFill/>
        </p:spPr>
        <p:txBody>
          <a:bodyPr wrap="square" rtlCol="0">
            <a:spAutoFit/>
          </a:bodyPr>
          <a:lstStyle/>
          <a:p>
            <a:r>
              <a:rPr lang="en-IN" dirty="0">
                <a:solidFill>
                  <a:schemeClr val="bg1"/>
                </a:solidFill>
              </a:rPr>
              <a:t>Testing a ragdoll effect for all humanoids</a:t>
            </a:r>
            <a:endParaRPr lang="en-IN" dirty="0">
              <a:solidFill>
                <a:srgbClr val="FFFF00"/>
              </a:solidFill>
            </a:endParaRPr>
          </a:p>
        </p:txBody>
      </p:sp>
    </p:spTree>
    <p:extLst>
      <p:ext uri="{BB962C8B-B14F-4D97-AF65-F5344CB8AC3E}">
        <p14:creationId xmlns:p14="http://schemas.microsoft.com/office/powerpoint/2010/main" val="66991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Online Media 3" title="One-Way Ride">
            <a:hlinkClick r:id="" action="ppaction://media"/>
            <a:extLst>
              <a:ext uri="{FF2B5EF4-FFF2-40B4-BE49-F238E27FC236}">
                <a16:creationId xmlns:a16="http://schemas.microsoft.com/office/drawing/2014/main" id="{355AEA0D-4379-2043-81B6-1D2CBDB11E57}"/>
              </a:ext>
            </a:extLst>
          </p:cNvPr>
          <p:cNvPicPr>
            <a:picLocks noRot="1" noChangeAspect="1"/>
          </p:cNvPicPr>
          <p:nvPr>
            <a:videoFile r:link="rId1"/>
          </p:nvPr>
        </p:nvPicPr>
        <p:blipFill>
          <a:blip r:embed="rId4"/>
          <a:stretch>
            <a:fillRect/>
          </a:stretch>
        </p:blipFill>
        <p:spPr>
          <a:xfrm>
            <a:off x="969433" y="321733"/>
            <a:ext cx="10253133" cy="5767387"/>
          </a:xfrm>
          <a:prstGeom prst="rect">
            <a:avLst/>
          </a:prstGeom>
        </p:spPr>
      </p:pic>
      <p:sp>
        <p:nvSpPr>
          <p:cNvPr id="3" name="TextBox 2">
            <a:extLst>
              <a:ext uri="{FF2B5EF4-FFF2-40B4-BE49-F238E27FC236}">
                <a16:creationId xmlns:a16="http://schemas.microsoft.com/office/drawing/2014/main" id="{E4F1185F-5DD4-9C0C-8743-24CE098F2E4A}"/>
              </a:ext>
            </a:extLst>
          </p:cNvPr>
          <p:cNvSpPr txBox="1"/>
          <p:nvPr/>
        </p:nvSpPr>
        <p:spPr>
          <a:xfrm>
            <a:off x="969433" y="6234669"/>
            <a:ext cx="10253133" cy="369332"/>
          </a:xfrm>
          <a:prstGeom prst="rect">
            <a:avLst/>
          </a:prstGeom>
          <a:noFill/>
        </p:spPr>
        <p:txBody>
          <a:bodyPr wrap="square" rtlCol="0">
            <a:spAutoFit/>
          </a:bodyPr>
          <a:lstStyle/>
          <a:p>
            <a:pPr algn="ctr"/>
            <a:r>
              <a:rPr lang="en-US" dirty="0">
                <a:solidFill>
                  <a:schemeClr val="bg1"/>
                </a:solidFill>
              </a:rPr>
              <a:t>G</a:t>
            </a:r>
            <a:r>
              <a:rPr lang="en-IN" dirty="0" err="1">
                <a:solidFill>
                  <a:schemeClr val="bg1"/>
                </a:solidFill>
              </a:rPr>
              <a:t>ameplay</a:t>
            </a:r>
            <a:r>
              <a:rPr lang="en-IN" dirty="0">
                <a:solidFill>
                  <a:schemeClr val="bg1"/>
                </a:solidFill>
              </a:rPr>
              <a:t> Progress video</a:t>
            </a:r>
            <a:endParaRPr lang="en-US" dirty="0">
              <a:solidFill>
                <a:schemeClr val="bg1"/>
              </a:solidFill>
            </a:endParaRPr>
          </a:p>
        </p:txBody>
      </p:sp>
    </p:spTree>
    <p:extLst>
      <p:ext uri="{BB962C8B-B14F-4D97-AF65-F5344CB8AC3E}">
        <p14:creationId xmlns:p14="http://schemas.microsoft.com/office/powerpoint/2010/main" val="87392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F1185F-5DD4-9C0C-8743-24CE098F2E4A}"/>
              </a:ext>
            </a:extLst>
          </p:cNvPr>
          <p:cNvSpPr txBox="1"/>
          <p:nvPr/>
        </p:nvSpPr>
        <p:spPr>
          <a:xfrm>
            <a:off x="969434" y="5087436"/>
            <a:ext cx="3217334" cy="369332"/>
          </a:xfrm>
          <a:prstGeom prst="rect">
            <a:avLst/>
          </a:prstGeom>
          <a:noFill/>
        </p:spPr>
        <p:txBody>
          <a:bodyPr wrap="square" rtlCol="0">
            <a:spAutoFit/>
          </a:bodyPr>
          <a:lstStyle/>
          <a:p>
            <a:pPr algn="ctr"/>
            <a:r>
              <a:rPr lang="en-US" dirty="0">
                <a:solidFill>
                  <a:schemeClr val="bg1"/>
                </a:solidFill>
              </a:rPr>
              <a:t>3D modelling the Environment</a:t>
            </a:r>
          </a:p>
        </p:txBody>
      </p:sp>
      <p:pic>
        <p:nvPicPr>
          <p:cNvPr id="5" name="Picture 4">
            <a:extLst>
              <a:ext uri="{FF2B5EF4-FFF2-40B4-BE49-F238E27FC236}">
                <a16:creationId xmlns:a16="http://schemas.microsoft.com/office/drawing/2014/main" id="{F3A80736-CAF8-C35C-852E-21528167B13B}"/>
              </a:ext>
            </a:extLst>
          </p:cNvPr>
          <p:cNvPicPr>
            <a:picLocks noChangeAspect="1"/>
          </p:cNvPicPr>
          <p:nvPr/>
        </p:nvPicPr>
        <p:blipFill>
          <a:blip r:embed="rId3"/>
          <a:stretch>
            <a:fillRect/>
          </a:stretch>
        </p:blipFill>
        <p:spPr>
          <a:xfrm>
            <a:off x="454285" y="369332"/>
            <a:ext cx="4149566" cy="3786404"/>
          </a:xfrm>
          <a:prstGeom prst="rect">
            <a:avLst/>
          </a:prstGeom>
        </p:spPr>
      </p:pic>
      <p:pic>
        <p:nvPicPr>
          <p:cNvPr id="1026" name="Picture 2">
            <a:extLst>
              <a:ext uri="{FF2B5EF4-FFF2-40B4-BE49-F238E27FC236}">
                <a16:creationId xmlns:a16="http://schemas.microsoft.com/office/drawing/2014/main" id="{4DA04E76-658A-E3E0-2164-21D21AF0B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848" y="542899"/>
            <a:ext cx="3917951" cy="1839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C2536A1-15C8-6EE4-E3B8-EC9BEBF05636}"/>
              </a:ext>
            </a:extLst>
          </p:cNvPr>
          <p:cNvPicPr>
            <a:picLocks noChangeAspect="1"/>
          </p:cNvPicPr>
          <p:nvPr/>
        </p:nvPicPr>
        <p:blipFill>
          <a:blip r:embed="rId5"/>
          <a:stretch>
            <a:fillRect/>
          </a:stretch>
        </p:blipFill>
        <p:spPr>
          <a:xfrm>
            <a:off x="4823783" y="2651227"/>
            <a:ext cx="6822116" cy="3837440"/>
          </a:xfrm>
          <a:prstGeom prst="rect">
            <a:avLst/>
          </a:prstGeom>
        </p:spPr>
      </p:pic>
      <p:pic>
        <p:nvPicPr>
          <p:cNvPr id="1030" name="Picture 6">
            <a:extLst>
              <a:ext uri="{FF2B5EF4-FFF2-40B4-BE49-F238E27FC236}">
                <a16:creationId xmlns:a16="http://schemas.microsoft.com/office/drawing/2014/main" id="{267F43C1-07A3-9734-6A10-FC06F1E06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1796" y="516479"/>
            <a:ext cx="2787931" cy="183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728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F1185F-5DD4-9C0C-8743-24CE098F2E4A}"/>
              </a:ext>
            </a:extLst>
          </p:cNvPr>
          <p:cNvSpPr txBox="1"/>
          <p:nvPr/>
        </p:nvSpPr>
        <p:spPr>
          <a:xfrm>
            <a:off x="4487333" y="6357406"/>
            <a:ext cx="3217334" cy="369332"/>
          </a:xfrm>
          <a:prstGeom prst="rect">
            <a:avLst/>
          </a:prstGeom>
          <a:noFill/>
        </p:spPr>
        <p:txBody>
          <a:bodyPr wrap="square" rtlCol="0">
            <a:spAutoFit/>
          </a:bodyPr>
          <a:lstStyle/>
          <a:p>
            <a:pPr algn="ctr"/>
            <a:r>
              <a:rPr lang="en-US" dirty="0">
                <a:solidFill>
                  <a:schemeClr val="bg1"/>
                </a:solidFill>
              </a:rPr>
              <a:t>Texturing the Environment</a:t>
            </a:r>
          </a:p>
        </p:txBody>
      </p:sp>
      <p:pic>
        <p:nvPicPr>
          <p:cNvPr id="8" name="Picture 7" descr="A picture containing indoor, step&#10;&#10;Description automatically generated">
            <a:extLst>
              <a:ext uri="{FF2B5EF4-FFF2-40B4-BE49-F238E27FC236}">
                <a16:creationId xmlns:a16="http://schemas.microsoft.com/office/drawing/2014/main" id="{A8EC8166-A2A5-1B4A-4B04-6F65E261D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81" y="3257059"/>
            <a:ext cx="5192420" cy="2920737"/>
          </a:xfrm>
          <a:prstGeom prst="rect">
            <a:avLst/>
          </a:prstGeom>
        </p:spPr>
      </p:pic>
      <p:pic>
        <p:nvPicPr>
          <p:cNvPr id="10" name="Picture 9" descr="A picture containing indoor&#10;&#10;Description automatically generated">
            <a:extLst>
              <a:ext uri="{FF2B5EF4-FFF2-40B4-BE49-F238E27FC236}">
                <a16:creationId xmlns:a16="http://schemas.microsoft.com/office/drawing/2014/main" id="{27A96C5F-B409-55C7-42D3-7B7F75C69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982" y="3257058"/>
            <a:ext cx="5192421" cy="2920737"/>
          </a:xfrm>
          <a:prstGeom prst="rect">
            <a:avLst/>
          </a:prstGeom>
        </p:spPr>
      </p:pic>
      <p:pic>
        <p:nvPicPr>
          <p:cNvPr id="5" name="Picture 4">
            <a:extLst>
              <a:ext uri="{FF2B5EF4-FFF2-40B4-BE49-F238E27FC236}">
                <a16:creationId xmlns:a16="http://schemas.microsoft.com/office/drawing/2014/main" id="{589F1CC5-2216-C331-5A42-1C673E2B4AEF}"/>
              </a:ext>
            </a:extLst>
          </p:cNvPr>
          <p:cNvPicPr>
            <a:picLocks noChangeAspect="1"/>
          </p:cNvPicPr>
          <p:nvPr/>
        </p:nvPicPr>
        <p:blipFill>
          <a:blip r:embed="rId5"/>
          <a:stretch>
            <a:fillRect/>
          </a:stretch>
        </p:blipFill>
        <p:spPr>
          <a:xfrm>
            <a:off x="484481" y="221192"/>
            <a:ext cx="5192420" cy="2859372"/>
          </a:xfrm>
          <a:prstGeom prst="rect">
            <a:avLst/>
          </a:prstGeom>
        </p:spPr>
      </p:pic>
      <p:pic>
        <p:nvPicPr>
          <p:cNvPr id="7" name="Picture 6">
            <a:extLst>
              <a:ext uri="{FF2B5EF4-FFF2-40B4-BE49-F238E27FC236}">
                <a16:creationId xmlns:a16="http://schemas.microsoft.com/office/drawing/2014/main" id="{4DC18222-B243-47F3-3B78-D3DF9D825B5A}"/>
              </a:ext>
            </a:extLst>
          </p:cNvPr>
          <p:cNvPicPr>
            <a:picLocks noChangeAspect="1"/>
          </p:cNvPicPr>
          <p:nvPr/>
        </p:nvPicPr>
        <p:blipFill>
          <a:blip r:embed="rId6"/>
          <a:stretch>
            <a:fillRect/>
          </a:stretch>
        </p:blipFill>
        <p:spPr>
          <a:xfrm>
            <a:off x="6262982" y="221192"/>
            <a:ext cx="5192420" cy="2862488"/>
          </a:xfrm>
          <a:prstGeom prst="rect">
            <a:avLst/>
          </a:prstGeom>
        </p:spPr>
      </p:pic>
    </p:spTree>
    <p:extLst>
      <p:ext uri="{BB962C8B-B14F-4D97-AF65-F5344CB8AC3E}">
        <p14:creationId xmlns:p14="http://schemas.microsoft.com/office/powerpoint/2010/main" val="138648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F1185F-5DD4-9C0C-8743-24CE098F2E4A}"/>
              </a:ext>
            </a:extLst>
          </p:cNvPr>
          <p:cNvSpPr txBox="1"/>
          <p:nvPr/>
        </p:nvSpPr>
        <p:spPr>
          <a:xfrm>
            <a:off x="0" y="6319306"/>
            <a:ext cx="12192000" cy="369332"/>
          </a:xfrm>
          <a:prstGeom prst="rect">
            <a:avLst/>
          </a:prstGeom>
          <a:noFill/>
        </p:spPr>
        <p:txBody>
          <a:bodyPr wrap="square" rtlCol="0">
            <a:spAutoFit/>
          </a:bodyPr>
          <a:lstStyle/>
          <a:p>
            <a:pPr algn="ctr"/>
            <a:r>
              <a:rPr lang="en-US" dirty="0">
                <a:solidFill>
                  <a:schemeClr val="bg1"/>
                </a:solidFill>
              </a:rPr>
              <a:t>Importing textures and models to unity</a:t>
            </a:r>
          </a:p>
        </p:txBody>
      </p:sp>
      <p:pic>
        <p:nvPicPr>
          <p:cNvPr id="2050" name="Picture 2">
            <a:extLst>
              <a:ext uri="{FF2B5EF4-FFF2-40B4-BE49-F238E27FC236}">
                <a16:creationId xmlns:a16="http://schemas.microsoft.com/office/drawing/2014/main" id="{F504FF6C-0108-8EEE-443A-A8919BC13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0" y="304799"/>
            <a:ext cx="4121151" cy="3011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indoor&#10;&#10;Description automatically generated">
            <a:extLst>
              <a:ext uri="{FF2B5EF4-FFF2-40B4-BE49-F238E27FC236}">
                <a16:creationId xmlns:a16="http://schemas.microsoft.com/office/drawing/2014/main" id="{495D7F8D-4C0A-10A4-6F9F-256C64F62B53}"/>
              </a:ext>
            </a:extLst>
          </p:cNvPr>
          <p:cNvPicPr>
            <a:picLocks noChangeAspect="1"/>
          </p:cNvPicPr>
          <p:nvPr/>
        </p:nvPicPr>
        <p:blipFill rotWithShape="1">
          <a:blip r:embed="rId4">
            <a:extLst>
              <a:ext uri="{28A0092B-C50C-407E-A947-70E740481C1C}">
                <a14:useLocalDpi xmlns:a14="http://schemas.microsoft.com/office/drawing/2010/main" val="0"/>
              </a:ext>
            </a:extLst>
          </a:blip>
          <a:srcRect r="15126"/>
          <a:stretch/>
        </p:blipFill>
        <p:spPr>
          <a:xfrm>
            <a:off x="6299203" y="304799"/>
            <a:ext cx="4165598" cy="3009286"/>
          </a:xfrm>
          <a:prstGeom prst="rect">
            <a:avLst/>
          </a:prstGeom>
        </p:spPr>
      </p:pic>
      <p:pic>
        <p:nvPicPr>
          <p:cNvPr id="2054" name="Picture 6">
            <a:extLst>
              <a:ext uri="{FF2B5EF4-FFF2-40B4-BE49-F238E27FC236}">
                <a16:creationId xmlns:a16="http://schemas.microsoft.com/office/drawing/2014/main" id="{02FCA8B3-104B-6B45-6D2F-9183103F22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601" t="10096" r="27968"/>
          <a:stretch/>
        </p:blipFill>
        <p:spPr bwMode="auto">
          <a:xfrm>
            <a:off x="1397000" y="3429000"/>
            <a:ext cx="3549650" cy="28848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50B3E94-474B-9E4E-E0D0-E195B3FAC4BD}"/>
              </a:ext>
            </a:extLst>
          </p:cNvPr>
          <p:cNvPicPr>
            <a:picLocks noChangeAspect="1"/>
          </p:cNvPicPr>
          <p:nvPr/>
        </p:nvPicPr>
        <p:blipFill>
          <a:blip r:embed="rId6"/>
          <a:stretch>
            <a:fillRect/>
          </a:stretch>
        </p:blipFill>
        <p:spPr>
          <a:xfrm>
            <a:off x="6657188" y="3428171"/>
            <a:ext cx="3447778" cy="2888386"/>
          </a:xfrm>
          <a:prstGeom prst="rect">
            <a:avLst/>
          </a:prstGeom>
        </p:spPr>
      </p:pic>
    </p:spTree>
    <p:extLst>
      <p:ext uri="{BB962C8B-B14F-4D97-AF65-F5344CB8AC3E}">
        <p14:creationId xmlns:p14="http://schemas.microsoft.com/office/powerpoint/2010/main" val="2178442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F1185F-5DD4-9C0C-8743-24CE098F2E4A}"/>
              </a:ext>
            </a:extLst>
          </p:cNvPr>
          <p:cNvSpPr txBox="1"/>
          <p:nvPr/>
        </p:nvSpPr>
        <p:spPr>
          <a:xfrm>
            <a:off x="0" y="6319306"/>
            <a:ext cx="12192000" cy="369332"/>
          </a:xfrm>
          <a:prstGeom prst="rect">
            <a:avLst/>
          </a:prstGeom>
          <a:noFill/>
        </p:spPr>
        <p:txBody>
          <a:bodyPr wrap="square" rtlCol="0">
            <a:spAutoFit/>
          </a:bodyPr>
          <a:lstStyle/>
          <a:p>
            <a:pPr algn="ctr"/>
            <a:r>
              <a:rPr lang="en-US" dirty="0">
                <a:solidFill>
                  <a:schemeClr val="bg1"/>
                </a:solidFill>
              </a:rPr>
              <a:t>Working on Chapter 2 - Layouts and Gameplay around the story</a:t>
            </a:r>
          </a:p>
        </p:txBody>
      </p:sp>
      <p:pic>
        <p:nvPicPr>
          <p:cNvPr id="4" name="Picture 3">
            <a:extLst>
              <a:ext uri="{FF2B5EF4-FFF2-40B4-BE49-F238E27FC236}">
                <a16:creationId xmlns:a16="http://schemas.microsoft.com/office/drawing/2014/main" id="{FB0B301C-C3F3-48EC-FD77-BEDA659A5F5B}"/>
              </a:ext>
            </a:extLst>
          </p:cNvPr>
          <p:cNvPicPr>
            <a:picLocks noChangeAspect="1"/>
          </p:cNvPicPr>
          <p:nvPr/>
        </p:nvPicPr>
        <p:blipFill>
          <a:blip r:embed="rId3"/>
          <a:stretch>
            <a:fillRect/>
          </a:stretch>
        </p:blipFill>
        <p:spPr>
          <a:xfrm>
            <a:off x="6688667" y="359615"/>
            <a:ext cx="4873729" cy="2704624"/>
          </a:xfrm>
          <a:prstGeom prst="rect">
            <a:avLst/>
          </a:prstGeom>
        </p:spPr>
      </p:pic>
      <p:pic>
        <p:nvPicPr>
          <p:cNvPr id="6" name="Picture 5">
            <a:extLst>
              <a:ext uri="{FF2B5EF4-FFF2-40B4-BE49-F238E27FC236}">
                <a16:creationId xmlns:a16="http://schemas.microsoft.com/office/drawing/2014/main" id="{0AC01444-3314-217B-AE93-D8CA9181AD17}"/>
              </a:ext>
            </a:extLst>
          </p:cNvPr>
          <p:cNvPicPr>
            <a:picLocks noChangeAspect="1"/>
          </p:cNvPicPr>
          <p:nvPr/>
        </p:nvPicPr>
        <p:blipFill>
          <a:blip r:embed="rId4"/>
          <a:stretch>
            <a:fillRect/>
          </a:stretch>
        </p:blipFill>
        <p:spPr>
          <a:xfrm>
            <a:off x="254131" y="3212624"/>
            <a:ext cx="6510867" cy="3060868"/>
          </a:xfrm>
          <a:prstGeom prst="rect">
            <a:avLst/>
          </a:prstGeom>
        </p:spPr>
      </p:pic>
      <p:pic>
        <p:nvPicPr>
          <p:cNvPr id="8" name="Picture 7">
            <a:extLst>
              <a:ext uri="{FF2B5EF4-FFF2-40B4-BE49-F238E27FC236}">
                <a16:creationId xmlns:a16="http://schemas.microsoft.com/office/drawing/2014/main" id="{2C64D8B1-16D2-5C16-8F3D-F919CD02C87E}"/>
              </a:ext>
            </a:extLst>
          </p:cNvPr>
          <p:cNvPicPr>
            <a:picLocks noChangeAspect="1"/>
          </p:cNvPicPr>
          <p:nvPr/>
        </p:nvPicPr>
        <p:blipFill>
          <a:blip r:embed="rId5"/>
          <a:stretch>
            <a:fillRect/>
          </a:stretch>
        </p:blipFill>
        <p:spPr>
          <a:xfrm>
            <a:off x="7027334" y="3315195"/>
            <a:ext cx="4576102" cy="2855726"/>
          </a:xfrm>
          <a:prstGeom prst="rect">
            <a:avLst/>
          </a:prstGeom>
        </p:spPr>
      </p:pic>
      <p:pic>
        <p:nvPicPr>
          <p:cNvPr id="4098" name="Picture 2">
            <a:extLst>
              <a:ext uri="{FF2B5EF4-FFF2-40B4-BE49-F238E27FC236}">
                <a16:creationId xmlns:a16="http://schemas.microsoft.com/office/drawing/2014/main" id="{CAB827FA-CBC3-2E47-9D05-B76EF8254F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3386"/>
          <a:stretch/>
        </p:blipFill>
        <p:spPr bwMode="auto">
          <a:xfrm>
            <a:off x="1106533" y="359615"/>
            <a:ext cx="4804298" cy="270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465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9516F9-2929-662B-ACAC-2057E9F8F5E5}"/>
              </a:ext>
            </a:extLst>
          </p:cNvPr>
          <p:cNvPicPr>
            <a:picLocks noChangeAspect="1"/>
          </p:cNvPicPr>
          <p:nvPr/>
        </p:nvPicPr>
        <p:blipFill>
          <a:blip r:embed="rId3"/>
          <a:stretch>
            <a:fillRect/>
          </a:stretch>
        </p:blipFill>
        <p:spPr>
          <a:xfrm>
            <a:off x="2512494" y="245532"/>
            <a:ext cx="7167011" cy="5699698"/>
          </a:xfrm>
          <a:prstGeom prst="rect">
            <a:avLst/>
          </a:prstGeom>
        </p:spPr>
      </p:pic>
      <p:sp>
        <p:nvSpPr>
          <p:cNvPr id="4" name="TextBox 3">
            <a:extLst>
              <a:ext uri="{FF2B5EF4-FFF2-40B4-BE49-F238E27FC236}">
                <a16:creationId xmlns:a16="http://schemas.microsoft.com/office/drawing/2014/main" id="{9A724AB5-D968-AAA5-B9B6-39F559731F91}"/>
              </a:ext>
            </a:extLst>
          </p:cNvPr>
          <p:cNvSpPr txBox="1"/>
          <p:nvPr/>
        </p:nvSpPr>
        <p:spPr>
          <a:xfrm>
            <a:off x="1154992" y="6183869"/>
            <a:ext cx="9190568" cy="369332"/>
          </a:xfrm>
          <a:prstGeom prst="rect">
            <a:avLst/>
          </a:prstGeom>
          <a:noFill/>
        </p:spPr>
        <p:txBody>
          <a:bodyPr wrap="square" rtlCol="0">
            <a:spAutoFit/>
          </a:bodyPr>
          <a:lstStyle/>
          <a:p>
            <a:pPr algn="ctr"/>
            <a:r>
              <a:rPr lang="en-IN" dirty="0">
                <a:solidFill>
                  <a:schemeClr val="bg1"/>
                </a:solidFill>
              </a:rPr>
              <a:t>Gantt chart till the end of year 2022</a:t>
            </a:r>
            <a:endParaRPr lang="en-IN" dirty="0">
              <a:solidFill>
                <a:srgbClr val="FFFF00"/>
              </a:solidFill>
            </a:endParaRPr>
          </a:p>
        </p:txBody>
      </p:sp>
    </p:spTree>
    <p:extLst>
      <p:ext uri="{BB962C8B-B14F-4D97-AF65-F5344CB8AC3E}">
        <p14:creationId xmlns:p14="http://schemas.microsoft.com/office/powerpoint/2010/main" val="105497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4B0B11-6B56-4E24-A9D3-DA160238F24A}"/>
              </a:ext>
            </a:extLst>
          </p:cNvPr>
          <p:cNvSpPr txBox="1"/>
          <p:nvPr/>
        </p:nvSpPr>
        <p:spPr>
          <a:xfrm>
            <a:off x="401724" y="466765"/>
            <a:ext cx="11397479" cy="461665"/>
          </a:xfrm>
          <a:prstGeom prst="rect">
            <a:avLst/>
          </a:prstGeom>
          <a:noFill/>
        </p:spPr>
        <p:txBody>
          <a:bodyPr wrap="square" rtlCol="0">
            <a:spAutoFit/>
          </a:bodyPr>
          <a:lstStyle/>
          <a:p>
            <a:pPr algn="ctr"/>
            <a:r>
              <a:rPr lang="en-US" sz="2400" b="0" i="0" dirty="0">
                <a:solidFill>
                  <a:srgbClr val="FFC000"/>
                </a:solidFill>
                <a:effectLst/>
                <a:latin typeface="Lato" panose="020B0604020202020204" pitchFamily="34" charset="0"/>
              </a:rPr>
              <a:t>Research Topic</a:t>
            </a:r>
          </a:p>
        </p:txBody>
      </p:sp>
      <p:sp>
        <p:nvSpPr>
          <p:cNvPr id="2" name="TextBox 1">
            <a:extLst>
              <a:ext uri="{FF2B5EF4-FFF2-40B4-BE49-F238E27FC236}">
                <a16:creationId xmlns:a16="http://schemas.microsoft.com/office/drawing/2014/main" id="{8279877C-569D-5263-6961-0C01FB95A434}"/>
              </a:ext>
            </a:extLst>
          </p:cNvPr>
          <p:cNvSpPr txBox="1"/>
          <p:nvPr/>
        </p:nvSpPr>
        <p:spPr>
          <a:xfrm>
            <a:off x="397260" y="2807775"/>
            <a:ext cx="11397479" cy="286035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t">
            <a:spAutoFit/>
          </a:bodyPr>
          <a:lstStyle/>
          <a:p>
            <a:pPr marL="0" algn="l" rtl="0" eaLnBrk="1" latinLnBrk="0" hangingPunct="1">
              <a:spcBef>
                <a:spcPts val="0"/>
              </a:spcBef>
              <a:spcAft>
                <a:spcPts val="0"/>
              </a:spcAft>
            </a:pPr>
            <a:r>
              <a:rPr lang="en-US" sz="1800" kern="1200" dirty="0">
                <a:solidFill>
                  <a:srgbClr val="FFFFFF"/>
                </a:solidFill>
                <a:effectLst/>
                <a:latin typeface="Lato"/>
                <a:ea typeface="Lato"/>
                <a:cs typeface="Lato"/>
              </a:rPr>
              <a:t>The main questions that will arise are :</a:t>
            </a:r>
          </a:p>
          <a:p>
            <a:pPr marL="0" algn="l" rtl="0" eaLnBrk="1" latinLnBrk="0" hangingPunct="1">
              <a:spcBef>
                <a:spcPts val="0"/>
              </a:spcBef>
              <a:spcAft>
                <a:spcPts val="0"/>
              </a:spcAft>
            </a:pPr>
            <a:r>
              <a:rPr lang="en-US" sz="1800" kern="1200" dirty="0">
                <a:solidFill>
                  <a:srgbClr val="FFFFFF"/>
                </a:solidFill>
                <a:effectLst/>
                <a:latin typeface="Lato" panose="020F0502020204030203" pitchFamily="34" charset="0"/>
                <a:ea typeface="+mn-ea"/>
                <a:cs typeface="+mn-cs"/>
              </a:rPr>
              <a:t>- How can we design puzzles around ke</a:t>
            </a:r>
            <a:r>
              <a:rPr lang="en-US" dirty="0">
                <a:solidFill>
                  <a:srgbClr val="FFFFFF"/>
                </a:solidFill>
                <a:latin typeface="Lato" panose="020F0502020204030203" pitchFamily="34" charset="0"/>
              </a:rPr>
              <a:t>y story events?</a:t>
            </a:r>
            <a:endParaRPr lang="en-IN" dirty="0">
              <a:effectLst/>
              <a:cs typeface="Calibri" panose="020F0502020204030204"/>
            </a:endParaRPr>
          </a:p>
          <a:p>
            <a:pPr marL="173355" indent="-173355" algn="l" rtl="0" eaLnBrk="1" latinLnBrk="0" hangingPunct="1">
              <a:spcBef>
                <a:spcPts val="0"/>
              </a:spcBef>
              <a:spcAft>
                <a:spcPts val="0"/>
              </a:spcAft>
            </a:pPr>
            <a:r>
              <a:rPr lang="en-US" sz="1800" kern="1200" dirty="0">
                <a:solidFill>
                  <a:srgbClr val="FFFFFF"/>
                </a:solidFill>
                <a:effectLst/>
                <a:latin typeface="Lato" panose="020F0502020204030203" pitchFamily="34" charset="0"/>
                <a:ea typeface="+mn-ea"/>
                <a:cs typeface="+mn-cs"/>
              </a:rPr>
              <a:t>- How to give players enough freedom without making it a handheld experience?</a:t>
            </a:r>
            <a:endParaRPr lang="en-IN" dirty="0">
              <a:effectLst/>
              <a:cs typeface="Calibri" panose="020F0502020204030204"/>
            </a:endParaRPr>
          </a:p>
          <a:p>
            <a:pPr algn="l" rtl="0" eaLnBrk="1" latinLnBrk="0" hangingPunct="1">
              <a:spcBef>
                <a:spcPts val="0"/>
              </a:spcBef>
              <a:spcAft>
                <a:spcPts val="0"/>
              </a:spcAft>
            </a:pPr>
            <a:r>
              <a:rPr lang="en-US" sz="1800" kern="1200" dirty="0">
                <a:solidFill>
                  <a:srgbClr val="FFFFFF"/>
                </a:solidFill>
                <a:effectLst/>
                <a:latin typeface="Lato" panose="020F0502020204030203" pitchFamily="34" charset="0"/>
                <a:ea typeface="+mn-ea"/>
                <a:cs typeface="+mn-cs"/>
              </a:rPr>
              <a:t>- Storytelling in games cannot be done without spaces. So how does level design aid in storytelling and exploration?</a:t>
            </a:r>
          </a:p>
          <a:p>
            <a:r>
              <a:rPr lang="en-US" dirty="0">
                <a:latin typeface="Lato"/>
                <a:ea typeface="Lato"/>
                <a:cs typeface="Lato"/>
              </a:rPr>
              <a:t>- Does a unique gameplay experience in each chapter of the story add to the novelty of the experience?</a:t>
            </a:r>
          </a:p>
          <a:p>
            <a:r>
              <a:rPr lang="en-US" dirty="0">
                <a:latin typeface="Lato"/>
                <a:ea typeface="Lato"/>
                <a:cs typeface="Lato"/>
              </a:rPr>
              <a:t>- How can you alter player experience based on their prior interactions without changing the overarching narrative?</a:t>
            </a:r>
          </a:p>
          <a:p>
            <a:r>
              <a:rPr lang="en-US" dirty="0">
                <a:latin typeface="Lato"/>
                <a:ea typeface="Lato"/>
                <a:cs typeface="Lato"/>
              </a:rPr>
              <a:t>- How to create a fail state for stories central to the gameplay?</a:t>
            </a:r>
          </a:p>
        </p:txBody>
      </p:sp>
      <p:sp>
        <p:nvSpPr>
          <p:cNvPr id="4" name="TextBox 3">
            <a:extLst>
              <a:ext uri="{FF2B5EF4-FFF2-40B4-BE49-F238E27FC236}">
                <a16:creationId xmlns:a16="http://schemas.microsoft.com/office/drawing/2014/main" id="{79EC515D-65F0-5F70-F9DD-2C3EF56DE0E8}"/>
              </a:ext>
            </a:extLst>
          </p:cNvPr>
          <p:cNvSpPr txBox="1"/>
          <p:nvPr/>
        </p:nvSpPr>
        <p:spPr>
          <a:xfrm>
            <a:off x="401724" y="1601038"/>
            <a:ext cx="11397479" cy="40862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t">
            <a:spAutoFit/>
          </a:bodyPr>
          <a:lstStyle/>
          <a:p>
            <a:r>
              <a:rPr lang="en-US" dirty="0">
                <a:latin typeface="Lato"/>
                <a:ea typeface="Lato"/>
                <a:cs typeface="Lato"/>
              </a:rPr>
              <a:t>A detailed analysis of methods to implement interactive game play around a pre-determined narrative</a:t>
            </a:r>
            <a:endParaRPr lang="en-US" dirty="0"/>
          </a:p>
        </p:txBody>
      </p:sp>
    </p:spTree>
    <p:extLst>
      <p:ext uri="{BB962C8B-B14F-4D97-AF65-F5344CB8AC3E}">
        <p14:creationId xmlns:p14="http://schemas.microsoft.com/office/powerpoint/2010/main" val="3947628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325DC43-2501-45CF-5CB5-EA79D4DAA7F9}"/>
              </a:ext>
            </a:extLst>
          </p:cNvPr>
          <p:cNvSpPr txBox="1"/>
          <p:nvPr/>
        </p:nvSpPr>
        <p:spPr>
          <a:xfrm>
            <a:off x="6096001" y="826535"/>
            <a:ext cx="5953760" cy="2062103"/>
          </a:xfrm>
          <a:prstGeom prst="rect">
            <a:avLst/>
          </a:prstGeom>
          <a:noFill/>
        </p:spPr>
        <p:txBody>
          <a:bodyPr wrap="square" rtlCol="0">
            <a:spAutoFit/>
          </a:bodyPr>
          <a:lstStyle/>
          <a:p>
            <a:r>
              <a:rPr lang="en-IN" sz="1600" dirty="0">
                <a:solidFill>
                  <a:schemeClr val="bg1"/>
                </a:solidFill>
              </a:rPr>
              <a:t>Disco Elysium’s interaction system tries to drive storytelling by exploration and interacting with other people. When you hover over an interactable it gets highlighted. So the player can actually look for clues in a scene. If the player finds it difficult, u can show a the clues with a button. This takes it back to the other extreme of being a handheld experience. Being able to see only the clues within a radius instead of highlighting al the clues would be a better approach to also aid exploration.</a:t>
            </a:r>
          </a:p>
        </p:txBody>
      </p:sp>
      <p:pic>
        <p:nvPicPr>
          <p:cNvPr id="3" name="Picture 2">
            <a:extLst>
              <a:ext uri="{FF2B5EF4-FFF2-40B4-BE49-F238E27FC236}">
                <a16:creationId xmlns:a16="http://schemas.microsoft.com/office/drawing/2014/main" id="{805CAB7F-548B-2179-2EEC-ECAB7240815C}"/>
              </a:ext>
            </a:extLst>
          </p:cNvPr>
          <p:cNvPicPr>
            <a:picLocks noChangeAspect="1"/>
          </p:cNvPicPr>
          <p:nvPr/>
        </p:nvPicPr>
        <p:blipFill>
          <a:blip r:embed="rId3"/>
          <a:stretch>
            <a:fillRect/>
          </a:stretch>
        </p:blipFill>
        <p:spPr>
          <a:xfrm>
            <a:off x="507038" y="301860"/>
            <a:ext cx="5531472" cy="3111454"/>
          </a:xfrm>
          <a:prstGeom prst="rect">
            <a:avLst/>
          </a:prstGeom>
        </p:spPr>
      </p:pic>
      <p:pic>
        <p:nvPicPr>
          <p:cNvPr id="4" name="Picture 3">
            <a:extLst>
              <a:ext uri="{FF2B5EF4-FFF2-40B4-BE49-F238E27FC236}">
                <a16:creationId xmlns:a16="http://schemas.microsoft.com/office/drawing/2014/main" id="{8478E671-82F2-DD13-199F-30E0CE86F5D7}"/>
              </a:ext>
            </a:extLst>
          </p:cNvPr>
          <p:cNvPicPr>
            <a:picLocks noChangeAspect="1"/>
          </p:cNvPicPr>
          <p:nvPr/>
        </p:nvPicPr>
        <p:blipFill>
          <a:blip r:embed="rId4"/>
          <a:stretch>
            <a:fillRect/>
          </a:stretch>
        </p:blipFill>
        <p:spPr>
          <a:xfrm>
            <a:off x="507038" y="3492099"/>
            <a:ext cx="5531472" cy="3111453"/>
          </a:xfrm>
          <a:prstGeom prst="rect">
            <a:avLst/>
          </a:prstGeom>
        </p:spPr>
      </p:pic>
      <p:sp>
        <p:nvSpPr>
          <p:cNvPr id="5" name="TextBox 4">
            <a:extLst>
              <a:ext uri="{FF2B5EF4-FFF2-40B4-BE49-F238E27FC236}">
                <a16:creationId xmlns:a16="http://schemas.microsoft.com/office/drawing/2014/main" id="{018D8D4E-4C42-E5A7-E189-3BBD1B19D50D}"/>
              </a:ext>
            </a:extLst>
          </p:cNvPr>
          <p:cNvSpPr txBox="1"/>
          <p:nvPr/>
        </p:nvSpPr>
        <p:spPr>
          <a:xfrm>
            <a:off x="6096001" y="4139884"/>
            <a:ext cx="5953760" cy="1815882"/>
          </a:xfrm>
          <a:prstGeom prst="rect">
            <a:avLst/>
          </a:prstGeom>
          <a:noFill/>
        </p:spPr>
        <p:txBody>
          <a:bodyPr wrap="square" rtlCol="0">
            <a:spAutoFit/>
          </a:bodyPr>
          <a:lstStyle/>
          <a:p>
            <a:r>
              <a:rPr lang="en-IN" sz="1600" dirty="0">
                <a:solidFill>
                  <a:schemeClr val="bg1"/>
                </a:solidFill>
              </a:rPr>
              <a:t>Return of the </a:t>
            </a:r>
            <a:r>
              <a:rPr lang="en-IN" sz="1600" dirty="0" err="1">
                <a:solidFill>
                  <a:schemeClr val="bg1"/>
                </a:solidFill>
              </a:rPr>
              <a:t>Obra</a:t>
            </a:r>
            <a:r>
              <a:rPr lang="en-IN" sz="1600" dirty="0">
                <a:solidFill>
                  <a:schemeClr val="bg1"/>
                </a:solidFill>
              </a:rPr>
              <a:t> </a:t>
            </a:r>
            <a:r>
              <a:rPr lang="en-IN" sz="1600" dirty="0" err="1">
                <a:solidFill>
                  <a:schemeClr val="bg1"/>
                </a:solidFill>
              </a:rPr>
              <a:t>Dinn</a:t>
            </a:r>
            <a:r>
              <a:rPr lang="en-IN" sz="1600" dirty="0">
                <a:solidFill>
                  <a:schemeClr val="bg1"/>
                </a:solidFill>
              </a:rPr>
              <a:t> has a very unique way of storytelling by letting the player figure out the puzzles and not helping them much. You need to figure out who the person is and the cause of his death in the detective game and can only see a short clip of when the person died when near their body. The game pushes you to explore further by not letting you stay in the past and examine the scene for very long periods.</a:t>
            </a:r>
          </a:p>
        </p:txBody>
      </p:sp>
    </p:spTree>
    <p:extLst>
      <p:ext uri="{BB962C8B-B14F-4D97-AF65-F5344CB8AC3E}">
        <p14:creationId xmlns:p14="http://schemas.microsoft.com/office/powerpoint/2010/main" val="2830362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6234F7B-EFE1-57B7-67B5-BFDBF57B60B4}"/>
              </a:ext>
            </a:extLst>
          </p:cNvPr>
          <p:cNvPicPr>
            <a:picLocks noChangeAspect="1"/>
          </p:cNvPicPr>
          <p:nvPr/>
        </p:nvPicPr>
        <p:blipFill>
          <a:blip r:embed="rId3"/>
          <a:stretch>
            <a:fillRect/>
          </a:stretch>
        </p:blipFill>
        <p:spPr>
          <a:xfrm>
            <a:off x="507037" y="3492099"/>
            <a:ext cx="5531471" cy="3111452"/>
          </a:xfrm>
          <a:prstGeom prst="rect">
            <a:avLst/>
          </a:prstGeom>
        </p:spPr>
      </p:pic>
      <p:pic>
        <p:nvPicPr>
          <p:cNvPr id="6" name="Picture 5">
            <a:extLst>
              <a:ext uri="{FF2B5EF4-FFF2-40B4-BE49-F238E27FC236}">
                <a16:creationId xmlns:a16="http://schemas.microsoft.com/office/drawing/2014/main" id="{073619A4-C3CD-C1C9-5187-F363AD0D4329}"/>
              </a:ext>
            </a:extLst>
          </p:cNvPr>
          <p:cNvPicPr>
            <a:picLocks noChangeAspect="1"/>
          </p:cNvPicPr>
          <p:nvPr/>
        </p:nvPicPr>
        <p:blipFill>
          <a:blip r:embed="rId4"/>
          <a:stretch>
            <a:fillRect/>
          </a:stretch>
        </p:blipFill>
        <p:spPr>
          <a:xfrm>
            <a:off x="507038" y="301860"/>
            <a:ext cx="5531472" cy="3111454"/>
          </a:xfrm>
          <a:prstGeom prst="rect">
            <a:avLst/>
          </a:prstGeom>
        </p:spPr>
      </p:pic>
      <p:sp>
        <p:nvSpPr>
          <p:cNvPr id="9" name="TextBox 8">
            <a:extLst>
              <a:ext uri="{FF2B5EF4-FFF2-40B4-BE49-F238E27FC236}">
                <a16:creationId xmlns:a16="http://schemas.microsoft.com/office/drawing/2014/main" id="{3325DC43-2501-45CF-5CB5-EA79D4DAA7F9}"/>
              </a:ext>
            </a:extLst>
          </p:cNvPr>
          <p:cNvSpPr txBox="1"/>
          <p:nvPr/>
        </p:nvSpPr>
        <p:spPr>
          <a:xfrm>
            <a:off x="6096000" y="457203"/>
            <a:ext cx="5953760" cy="2800767"/>
          </a:xfrm>
          <a:prstGeom prst="rect">
            <a:avLst/>
          </a:prstGeom>
          <a:noFill/>
        </p:spPr>
        <p:txBody>
          <a:bodyPr wrap="square" rtlCol="0">
            <a:spAutoFit/>
          </a:bodyPr>
          <a:lstStyle/>
          <a:p>
            <a:r>
              <a:rPr lang="en-IN" sz="1600" dirty="0">
                <a:solidFill>
                  <a:schemeClr val="bg1"/>
                </a:solidFill>
              </a:rPr>
              <a:t>The Outer Wilds’ gameplay loop encourages exploration and uses it as a form of storytelling. It is a game with many interweaving story paths. There are different layers of storytelling which are interlinked and unlock different options based on player interaction. Everyone has a different story as the game is open ended, the environment is generated and the story unfolds based on different encounters.</a:t>
            </a:r>
          </a:p>
          <a:p>
            <a:r>
              <a:rPr lang="en-IN" sz="1600" dirty="0">
                <a:solidFill>
                  <a:schemeClr val="bg1"/>
                </a:solidFill>
              </a:rPr>
              <a:t>Narrative design in games is really tough and this game does it all so well because it is built around player experiences. Not everyone is going to have the same experience and storytelling along with its game design is all about giving the player an experience and not just a story.</a:t>
            </a:r>
          </a:p>
        </p:txBody>
      </p:sp>
      <p:sp>
        <p:nvSpPr>
          <p:cNvPr id="5" name="TextBox 4">
            <a:extLst>
              <a:ext uri="{FF2B5EF4-FFF2-40B4-BE49-F238E27FC236}">
                <a16:creationId xmlns:a16="http://schemas.microsoft.com/office/drawing/2014/main" id="{018D8D4E-4C42-E5A7-E189-3BBD1B19D50D}"/>
              </a:ext>
            </a:extLst>
          </p:cNvPr>
          <p:cNvSpPr txBox="1"/>
          <p:nvPr/>
        </p:nvSpPr>
        <p:spPr>
          <a:xfrm>
            <a:off x="6096000" y="4016773"/>
            <a:ext cx="5953760" cy="2062103"/>
          </a:xfrm>
          <a:prstGeom prst="rect">
            <a:avLst/>
          </a:prstGeom>
          <a:noFill/>
        </p:spPr>
        <p:txBody>
          <a:bodyPr wrap="square" rtlCol="0">
            <a:spAutoFit/>
          </a:bodyPr>
          <a:lstStyle/>
          <a:p>
            <a:r>
              <a:rPr lang="en-IN" sz="1600" dirty="0">
                <a:solidFill>
                  <a:schemeClr val="bg1"/>
                </a:solidFill>
              </a:rPr>
              <a:t>Firewatch has a more dialogue based storytelling system, it’s boring to read text on the screen and follow the story. Here, the game is made fun by observing players actions and the choices aren’t solely based on player dialogue, but also interactions with the environment and reactivity. Most of the dialogue choices themselves affect the story directly and the player cannot come back and choose other options or try to explore all possibilities. This is a very good example of invisible choices in a game and improves the player’s experience.</a:t>
            </a:r>
          </a:p>
        </p:txBody>
      </p:sp>
    </p:spTree>
    <p:extLst>
      <p:ext uri="{BB962C8B-B14F-4D97-AF65-F5344CB8AC3E}">
        <p14:creationId xmlns:p14="http://schemas.microsoft.com/office/powerpoint/2010/main" val="3977609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E4624-CF58-90A0-58A1-3F574BE938F3}"/>
              </a:ext>
            </a:extLst>
          </p:cNvPr>
          <p:cNvPicPr>
            <a:picLocks noChangeAspect="1"/>
          </p:cNvPicPr>
          <p:nvPr/>
        </p:nvPicPr>
        <p:blipFill>
          <a:blip r:embed="rId3"/>
          <a:stretch>
            <a:fillRect/>
          </a:stretch>
        </p:blipFill>
        <p:spPr>
          <a:xfrm>
            <a:off x="478367" y="3200401"/>
            <a:ext cx="5020498" cy="2824030"/>
          </a:xfrm>
          <a:prstGeom prst="rect">
            <a:avLst/>
          </a:prstGeom>
        </p:spPr>
      </p:pic>
      <p:pic>
        <p:nvPicPr>
          <p:cNvPr id="6" name="Picture 5">
            <a:extLst>
              <a:ext uri="{FF2B5EF4-FFF2-40B4-BE49-F238E27FC236}">
                <a16:creationId xmlns:a16="http://schemas.microsoft.com/office/drawing/2014/main" id="{88FC7CD0-1158-BEDC-923B-88F36BD40A4D}"/>
              </a:ext>
            </a:extLst>
          </p:cNvPr>
          <p:cNvPicPr>
            <a:picLocks noChangeAspect="1"/>
          </p:cNvPicPr>
          <p:nvPr/>
        </p:nvPicPr>
        <p:blipFill>
          <a:blip r:embed="rId4"/>
          <a:stretch>
            <a:fillRect/>
          </a:stretch>
        </p:blipFill>
        <p:spPr>
          <a:xfrm>
            <a:off x="478368" y="156237"/>
            <a:ext cx="5020498" cy="2824030"/>
          </a:xfrm>
          <a:prstGeom prst="rect">
            <a:avLst/>
          </a:prstGeom>
        </p:spPr>
      </p:pic>
      <p:pic>
        <p:nvPicPr>
          <p:cNvPr id="8" name="Picture 7">
            <a:extLst>
              <a:ext uri="{FF2B5EF4-FFF2-40B4-BE49-F238E27FC236}">
                <a16:creationId xmlns:a16="http://schemas.microsoft.com/office/drawing/2014/main" id="{110AFF9A-E081-3AE7-6F0D-86462636F634}"/>
              </a:ext>
            </a:extLst>
          </p:cNvPr>
          <p:cNvPicPr>
            <a:picLocks noChangeAspect="1"/>
          </p:cNvPicPr>
          <p:nvPr/>
        </p:nvPicPr>
        <p:blipFill>
          <a:blip r:embed="rId5"/>
          <a:stretch>
            <a:fillRect/>
          </a:stretch>
        </p:blipFill>
        <p:spPr>
          <a:xfrm>
            <a:off x="6096000" y="156236"/>
            <a:ext cx="5020498" cy="2824031"/>
          </a:xfrm>
          <a:prstGeom prst="rect">
            <a:avLst/>
          </a:prstGeom>
        </p:spPr>
      </p:pic>
      <p:pic>
        <p:nvPicPr>
          <p:cNvPr id="14" name="Picture 13">
            <a:extLst>
              <a:ext uri="{FF2B5EF4-FFF2-40B4-BE49-F238E27FC236}">
                <a16:creationId xmlns:a16="http://schemas.microsoft.com/office/drawing/2014/main" id="{5D52467E-486F-B495-D387-81ACBF08A901}"/>
              </a:ext>
            </a:extLst>
          </p:cNvPr>
          <p:cNvPicPr>
            <a:picLocks noChangeAspect="1"/>
          </p:cNvPicPr>
          <p:nvPr/>
        </p:nvPicPr>
        <p:blipFill>
          <a:blip r:embed="rId6"/>
          <a:stretch>
            <a:fillRect/>
          </a:stretch>
        </p:blipFill>
        <p:spPr>
          <a:xfrm>
            <a:off x="6096000" y="3200401"/>
            <a:ext cx="5020498" cy="2824030"/>
          </a:xfrm>
          <a:prstGeom prst="rect">
            <a:avLst/>
          </a:prstGeom>
        </p:spPr>
      </p:pic>
      <p:sp>
        <p:nvSpPr>
          <p:cNvPr id="15" name="TextBox 14">
            <a:extLst>
              <a:ext uri="{FF2B5EF4-FFF2-40B4-BE49-F238E27FC236}">
                <a16:creationId xmlns:a16="http://schemas.microsoft.com/office/drawing/2014/main" id="{B330AB1C-A7D9-D47B-8D2F-CA9BA074954B}"/>
              </a:ext>
            </a:extLst>
          </p:cNvPr>
          <p:cNvSpPr txBox="1"/>
          <p:nvPr/>
        </p:nvSpPr>
        <p:spPr>
          <a:xfrm>
            <a:off x="478367" y="6244565"/>
            <a:ext cx="10638131" cy="369332"/>
          </a:xfrm>
          <a:prstGeom prst="rect">
            <a:avLst/>
          </a:prstGeom>
          <a:noFill/>
        </p:spPr>
        <p:txBody>
          <a:bodyPr wrap="square" rtlCol="0">
            <a:spAutoFit/>
          </a:bodyPr>
          <a:lstStyle/>
          <a:p>
            <a:pPr algn="ctr"/>
            <a:r>
              <a:rPr lang="en-IN" dirty="0">
                <a:solidFill>
                  <a:schemeClr val="bg1"/>
                </a:solidFill>
              </a:rPr>
              <a:t>Research/ Screenshots of videos I used to read about narrative, game design and challenges faced.</a:t>
            </a:r>
          </a:p>
        </p:txBody>
      </p:sp>
    </p:spTree>
    <p:extLst>
      <p:ext uri="{BB962C8B-B14F-4D97-AF65-F5344CB8AC3E}">
        <p14:creationId xmlns:p14="http://schemas.microsoft.com/office/powerpoint/2010/main" val="3427498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724AB5-D968-AAA5-B9B6-39F559731F91}"/>
              </a:ext>
            </a:extLst>
          </p:cNvPr>
          <p:cNvSpPr txBox="1"/>
          <p:nvPr/>
        </p:nvSpPr>
        <p:spPr>
          <a:xfrm>
            <a:off x="495301" y="1758995"/>
            <a:ext cx="11171766" cy="646331"/>
          </a:xfrm>
          <a:prstGeom prst="rect">
            <a:avLst/>
          </a:prstGeom>
          <a:noFill/>
        </p:spPr>
        <p:txBody>
          <a:bodyPr wrap="square" rtlCol="0">
            <a:spAutoFit/>
          </a:bodyPr>
          <a:lstStyle/>
          <a:p>
            <a:r>
              <a:rPr lang="en-IN" dirty="0">
                <a:solidFill>
                  <a:schemeClr val="bg1"/>
                </a:solidFill>
              </a:rPr>
              <a:t>- </a:t>
            </a:r>
            <a:r>
              <a:rPr lang="en-IN" dirty="0">
                <a:solidFill>
                  <a:srgbClr val="FFFF00"/>
                </a:solidFill>
                <a:hlinkClick r:id="rId3">
                  <a:extLst>
                    <a:ext uri="{A12FA001-AC4F-418D-AE19-62706E023703}">
                      <ahyp:hlinkClr xmlns:ahyp="http://schemas.microsoft.com/office/drawing/2018/hyperlinkcolor" val="tx"/>
                    </a:ext>
                  </a:extLst>
                </a:hlinkClick>
              </a:rPr>
              <a:t>First GDD</a:t>
            </a:r>
            <a:endParaRPr lang="en-IN" dirty="0">
              <a:solidFill>
                <a:schemeClr val="bg1"/>
              </a:solidFill>
            </a:endParaRPr>
          </a:p>
          <a:p>
            <a:r>
              <a:rPr lang="en-IN" dirty="0">
                <a:solidFill>
                  <a:schemeClr val="bg1"/>
                </a:solidFill>
              </a:rPr>
              <a:t>- Describing the project to find teammates – </a:t>
            </a:r>
            <a:r>
              <a:rPr lang="en-IN" dirty="0">
                <a:solidFill>
                  <a:srgbClr val="FFFF00"/>
                </a:solidFill>
                <a:hlinkClick r:id="rId4">
                  <a:extLst>
                    <a:ext uri="{A12FA001-AC4F-418D-AE19-62706E023703}">
                      <ahyp:hlinkClr xmlns:ahyp="http://schemas.microsoft.com/office/drawing/2018/hyperlinkcolor" val="tx"/>
                    </a:ext>
                  </a:extLst>
                </a:hlinkClick>
              </a:rPr>
              <a:t>Google Slides</a:t>
            </a:r>
            <a:endParaRPr lang="en-IN" dirty="0">
              <a:solidFill>
                <a:srgbClr val="FFFF00"/>
              </a:solidFill>
            </a:endParaRPr>
          </a:p>
        </p:txBody>
      </p:sp>
      <p:pic>
        <p:nvPicPr>
          <p:cNvPr id="1026" name="Picture 2">
            <a:extLst>
              <a:ext uri="{FF2B5EF4-FFF2-40B4-BE49-F238E27FC236}">
                <a16:creationId xmlns:a16="http://schemas.microsoft.com/office/drawing/2014/main" id="{29EC39EC-BC5B-7288-9674-1E963B82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016" y="3136106"/>
            <a:ext cx="9723967" cy="24322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EF729B-6194-CD7F-29CA-442E6789A7CF}"/>
              </a:ext>
            </a:extLst>
          </p:cNvPr>
          <p:cNvSpPr txBox="1"/>
          <p:nvPr/>
        </p:nvSpPr>
        <p:spPr>
          <a:xfrm>
            <a:off x="1234015" y="5929811"/>
            <a:ext cx="9723967" cy="369332"/>
          </a:xfrm>
          <a:prstGeom prst="rect">
            <a:avLst/>
          </a:prstGeom>
          <a:noFill/>
        </p:spPr>
        <p:txBody>
          <a:bodyPr wrap="square" rtlCol="0">
            <a:spAutoFit/>
          </a:bodyPr>
          <a:lstStyle/>
          <a:p>
            <a:pPr algn="ctr"/>
            <a:r>
              <a:rPr lang="en-IN" dirty="0">
                <a:solidFill>
                  <a:schemeClr val="bg1"/>
                </a:solidFill>
              </a:rPr>
              <a:t>Trying to figure out an outline shader</a:t>
            </a:r>
          </a:p>
        </p:txBody>
      </p:sp>
      <p:sp>
        <p:nvSpPr>
          <p:cNvPr id="9" name="TextBox 8">
            <a:extLst>
              <a:ext uri="{FF2B5EF4-FFF2-40B4-BE49-F238E27FC236}">
                <a16:creationId xmlns:a16="http://schemas.microsoft.com/office/drawing/2014/main" id="{3325DC43-2501-45CF-5CB5-EA79D4DAA7F9}"/>
              </a:ext>
            </a:extLst>
          </p:cNvPr>
          <p:cNvSpPr txBox="1"/>
          <p:nvPr/>
        </p:nvSpPr>
        <p:spPr>
          <a:xfrm>
            <a:off x="1234015" y="566550"/>
            <a:ext cx="9723967" cy="461665"/>
          </a:xfrm>
          <a:prstGeom prst="rect">
            <a:avLst/>
          </a:prstGeom>
          <a:noFill/>
        </p:spPr>
        <p:txBody>
          <a:bodyPr wrap="square" rtlCol="0">
            <a:spAutoFit/>
          </a:bodyPr>
          <a:lstStyle/>
          <a:p>
            <a:pPr algn="ctr"/>
            <a:r>
              <a:rPr lang="en-IN" sz="2400" dirty="0">
                <a:solidFill>
                  <a:schemeClr val="accent2">
                    <a:lumMod val="60000"/>
                    <a:lumOff val="40000"/>
                  </a:schemeClr>
                </a:solidFill>
              </a:rPr>
              <a:t>Project Setup</a:t>
            </a:r>
          </a:p>
        </p:txBody>
      </p:sp>
    </p:spTree>
    <p:extLst>
      <p:ext uri="{BB962C8B-B14F-4D97-AF65-F5344CB8AC3E}">
        <p14:creationId xmlns:p14="http://schemas.microsoft.com/office/powerpoint/2010/main" val="37676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Online Media 1" title="Robolution Gameplay">
            <a:hlinkClick r:id="" action="ppaction://media"/>
            <a:extLst>
              <a:ext uri="{FF2B5EF4-FFF2-40B4-BE49-F238E27FC236}">
                <a16:creationId xmlns:a16="http://schemas.microsoft.com/office/drawing/2014/main" id="{33325708-B1A4-F477-53D0-F79089D9B0F3}"/>
              </a:ext>
            </a:extLst>
          </p:cNvPr>
          <p:cNvPicPr>
            <a:picLocks noRot="1" noChangeAspect="1"/>
          </p:cNvPicPr>
          <p:nvPr>
            <a:videoFile r:link="rId1"/>
          </p:nvPr>
        </p:nvPicPr>
        <p:blipFill>
          <a:blip r:embed="rId4"/>
          <a:stretch>
            <a:fillRect/>
          </a:stretch>
        </p:blipFill>
        <p:spPr>
          <a:xfrm>
            <a:off x="1282700" y="389467"/>
            <a:ext cx="9626600" cy="5439029"/>
          </a:xfrm>
          <a:prstGeom prst="rect">
            <a:avLst/>
          </a:prstGeom>
        </p:spPr>
      </p:pic>
      <p:sp>
        <p:nvSpPr>
          <p:cNvPr id="4" name="TextBox 3">
            <a:extLst>
              <a:ext uri="{FF2B5EF4-FFF2-40B4-BE49-F238E27FC236}">
                <a16:creationId xmlns:a16="http://schemas.microsoft.com/office/drawing/2014/main" id="{9A724AB5-D968-AAA5-B9B6-39F559731F91}"/>
              </a:ext>
            </a:extLst>
          </p:cNvPr>
          <p:cNvSpPr txBox="1"/>
          <p:nvPr/>
        </p:nvSpPr>
        <p:spPr>
          <a:xfrm>
            <a:off x="1282700" y="5993080"/>
            <a:ext cx="9626600" cy="646331"/>
          </a:xfrm>
          <a:prstGeom prst="rect">
            <a:avLst/>
          </a:prstGeom>
          <a:noFill/>
        </p:spPr>
        <p:txBody>
          <a:bodyPr wrap="square" rtlCol="0">
            <a:spAutoFit/>
          </a:bodyPr>
          <a:lstStyle/>
          <a:p>
            <a:pPr algn="ctr"/>
            <a:r>
              <a:rPr lang="en-IN" dirty="0">
                <a:solidFill>
                  <a:schemeClr val="bg1"/>
                </a:solidFill>
              </a:rPr>
              <a:t>Trying out Isometric 3D, Player Movement and camera movement for the AGDS Game Jam in </a:t>
            </a:r>
            <a:r>
              <a:rPr lang="en-IN" dirty="0">
                <a:solidFill>
                  <a:srgbClr val="FFFF00"/>
                </a:solidFill>
                <a:hlinkClick r:id="rId5">
                  <a:extLst>
                    <a:ext uri="{A12FA001-AC4F-418D-AE19-62706E023703}">
                      <ahyp:hlinkClr xmlns:ahyp="http://schemas.microsoft.com/office/drawing/2018/hyperlinkcolor" val="tx"/>
                    </a:ext>
                  </a:extLst>
                </a:hlinkClick>
              </a:rPr>
              <a:t>ROBOLUTION</a:t>
            </a:r>
            <a:endParaRPr lang="en-IN" dirty="0">
              <a:solidFill>
                <a:srgbClr val="FFFF00"/>
              </a:solidFill>
            </a:endParaRPr>
          </a:p>
        </p:txBody>
      </p:sp>
    </p:spTree>
    <p:extLst>
      <p:ext uri="{BB962C8B-B14F-4D97-AF65-F5344CB8AC3E}">
        <p14:creationId xmlns:p14="http://schemas.microsoft.com/office/powerpoint/2010/main" val="3288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Online Media 2" title="One-Way Ride Player Movement">
            <a:hlinkClick r:id="" action="ppaction://media"/>
            <a:extLst>
              <a:ext uri="{FF2B5EF4-FFF2-40B4-BE49-F238E27FC236}">
                <a16:creationId xmlns:a16="http://schemas.microsoft.com/office/drawing/2014/main" id="{A9954122-92EA-B563-136E-E58F93AECFC4}"/>
              </a:ext>
            </a:extLst>
          </p:cNvPr>
          <p:cNvPicPr>
            <a:picLocks noRot="1" noChangeAspect="1"/>
          </p:cNvPicPr>
          <p:nvPr>
            <a:videoFile r:link="rId1"/>
          </p:nvPr>
        </p:nvPicPr>
        <p:blipFill>
          <a:blip r:embed="rId4"/>
          <a:stretch>
            <a:fillRect/>
          </a:stretch>
        </p:blipFill>
        <p:spPr>
          <a:xfrm>
            <a:off x="1186750" y="349673"/>
            <a:ext cx="9818500" cy="5522906"/>
          </a:xfrm>
          <a:prstGeom prst="rect">
            <a:avLst/>
          </a:prstGeom>
        </p:spPr>
      </p:pic>
      <p:sp>
        <p:nvSpPr>
          <p:cNvPr id="4" name="TextBox 3">
            <a:extLst>
              <a:ext uri="{FF2B5EF4-FFF2-40B4-BE49-F238E27FC236}">
                <a16:creationId xmlns:a16="http://schemas.microsoft.com/office/drawing/2014/main" id="{9A724AB5-D968-AAA5-B9B6-39F559731F91}"/>
              </a:ext>
            </a:extLst>
          </p:cNvPr>
          <p:cNvSpPr txBox="1"/>
          <p:nvPr/>
        </p:nvSpPr>
        <p:spPr>
          <a:xfrm>
            <a:off x="1186750" y="6026195"/>
            <a:ext cx="9818500" cy="369332"/>
          </a:xfrm>
          <a:prstGeom prst="rect">
            <a:avLst/>
          </a:prstGeom>
          <a:noFill/>
        </p:spPr>
        <p:txBody>
          <a:bodyPr wrap="square" rtlCol="0">
            <a:spAutoFit/>
          </a:bodyPr>
          <a:lstStyle/>
          <a:p>
            <a:pPr algn="ctr"/>
            <a:r>
              <a:rPr lang="en-IN" dirty="0">
                <a:solidFill>
                  <a:schemeClr val="bg1"/>
                </a:solidFill>
              </a:rPr>
              <a:t>Working on Player Movement in Universal Render Pipeline in Unity</a:t>
            </a:r>
          </a:p>
        </p:txBody>
      </p:sp>
    </p:spTree>
    <p:extLst>
      <p:ext uri="{BB962C8B-B14F-4D97-AF65-F5344CB8AC3E}">
        <p14:creationId xmlns:p14="http://schemas.microsoft.com/office/powerpoint/2010/main" val="82912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724AB5-D968-AAA5-B9B6-39F559731F91}"/>
              </a:ext>
            </a:extLst>
          </p:cNvPr>
          <p:cNvSpPr txBox="1"/>
          <p:nvPr/>
        </p:nvSpPr>
        <p:spPr>
          <a:xfrm>
            <a:off x="1154992" y="6078035"/>
            <a:ext cx="9190568" cy="369332"/>
          </a:xfrm>
          <a:prstGeom prst="rect">
            <a:avLst/>
          </a:prstGeom>
          <a:noFill/>
        </p:spPr>
        <p:txBody>
          <a:bodyPr wrap="square" rtlCol="0">
            <a:spAutoFit/>
          </a:bodyPr>
          <a:lstStyle/>
          <a:p>
            <a:pPr algn="ctr"/>
            <a:r>
              <a:rPr lang="en-IN" dirty="0">
                <a:solidFill>
                  <a:schemeClr val="bg1"/>
                </a:solidFill>
              </a:rPr>
              <a:t>Mapping out scene 1 flow</a:t>
            </a:r>
          </a:p>
        </p:txBody>
      </p:sp>
      <p:pic>
        <p:nvPicPr>
          <p:cNvPr id="3" name="Picture 2" descr="Diagram&#10;&#10;Description automatically generated">
            <a:extLst>
              <a:ext uri="{FF2B5EF4-FFF2-40B4-BE49-F238E27FC236}">
                <a16:creationId xmlns:a16="http://schemas.microsoft.com/office/drawing/2014/main" id="{BD71419C-97CF-E6F7-6CB8-9D9791891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25" y="410633"/>
            <a:ext cx="9686575" cy="5448699"/>
          </a:xfrm>
          <a:prstGeom prst="rect">
            <a:avLst/>
          </a:prstGeom>
        </p:spPr>
      </p:pic>
    </p:spTree>
    <p:extLst>
      <p:ext uri="{BB962C8B-B14F-4D97-AF65-F5344CB8AC3E}">
        <p14:creationId xmlns:p14="http://schemas.microsoft.com/office/powerpoint/2010/main" val="3924881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3565</TotalTime>
  <Words>855</Words>
  <Application>Microsoft Office PowerPoint</Application>
  <PresentationFormat>Widescreen</PresentationFormat>
  <Paragraphs>55</Paragraphs>
  <Slides>18</Slides>
  <Notes>18</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Lato</vt:lpstr>
      <vt:lpstr>Office Theme</vt:lpstr>
      <vt:lpstr>One-Way Ride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 the end of that life - Crossroads</dc:title>
  <dc:creator>SHUBH GAWHADE</dc:creator>
  <cp:lastModifiedBy>SHUBH GAWHADE</cp:lastModifiedBy>
  <cp:revision>659</cp:revision>
  <dcterms:created xsi:type="dcterms:W3CDTF">2022-10-29T13:44:52Z</dcterms:created>
  <dcterms:modified xsi:type="dcterms:W3CDTF">2022-12-13T22:42:57Z</dcterms:modified>
</cp:coreProperties>
</file>